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4" r:id="rId25"/>
    <p:sldId id="280" r:id="rId26"/>
    <p:sldId id="290" r:id="rId27"/>
    <p:sldId id="291" r:id="rId28"/>
    <p:sldId id="282" r:id="rId29"/>
    <p:sldId id="281" r:id="rId30"/>
    <p:sldId id="283" r:id="rId31"/>
    <p:sldId id="285" r:id="rId32"/>
    <p:sldId id="286" r:id="rId33"/>
    <p:sldId id="287" r:id="rId34"/>
    <p:sldId id="288" r:id="rId35"/>
    <p:sldId id="289" r:id="rId36"/>
    <p:sldId id="27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8251182-AC1E-47E8-9B67-533984FF99D6}" type="datetimeFigureOut">
              <a:rPr lang="en-US" smtClean="0"/>
              <a:t>11/29/2017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5B8417E-47E6-417F-B614-61D27598DA9A}"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51182-AC1E-47E8-9B67-533984FF99D6}"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8417E-47E6-417F-B614-61D27598DA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251182-AC1E-47E8-9B67-533984FF99D6}"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8417E-47E6-417F-B614-61D27598DA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251182-AC1E-47E8-9B67-533984FF99D6}"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8417E-47E6-417F-B614-61D27598DA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251182-AC1E-47E8-9B67-533984FF99D6}" type="datetimeFigureOut">
              <a:rPr lang="en-US" smtClean="0"/>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8417E-47E6-417F-B614-61D27598DA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8251182-AC1E-47E8-9B67-533984FF99D6}" type="datetimeFigureOut">
              <a:rPr lang="en-US" smtClean="0"/>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8417E-47E6-417F-B614-61D27598DA9A}"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251182-AC1E-47E8-9B67-533984FF99D6}" type="datetimeFigureOut">
              <a:rPr lang="en-US" smtClean="0"/>
              <a:t>11/29/2017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B8417E-47E6-417F-B614-61D27598DA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251182-AC1E-47E8-9B67-533984FF99D6}" type="datetimeFigureOut">
              <a:rPr lang="en-US" smtClean="0"/>
              <a:t>11/29/2017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B8417E-47E6-417F-B614-61D27598DA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51182-AC1E-47E8-9B67-533984FF99D6}" type="datetimeFigureOut">
              <a:rPr lang="en-US" smtClean="0"/>
              <a:t>11/29/2017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B8417E-47E6-417F-B614-61D27598DA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8251182-AC1E-47E8-9B67-533984FF99D6}" type="datetimeFigureOut">
              <a:rPr lang="en-US" smtClean="0"/>
              <a:t>11/29/2017</a:t>
            </a:fld>
            <a:endParaRPr lang="en-US"/>
          </a:p>
        </p:txBody>
      </p:sp>
      <p:sp>
        <p:nvSpPr>
          <p:cNvPr id="7" name="Slide Number Placeholder 6"/>
          <p:cNvSpPr>
            <a:spLocks noGrp="1"/>
          </p:cNvSpPr>
          <p:nvPr>
            <p:ph type="sldNum" sz="quarter" idx="12"/>
          </p:nvPr>
        </p:nvSpPr>
        <p:spPr/>
        <p:txBody>
          <a:bodyPr/>
          <a:lstStyle/>
          <a:p>
            <a:fld id="{05B8417E-47E6-417F-B614-61D27598DA9A}"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251182-AC1E-47E8-9B67-533984FF99D6}" type="datetimeFigureOut">
              <a:rPr lang="en-US" smtClean="0"/>
              <a:t>11/29/2017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5B8417E-47E6-417F-B614-61D27598DA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8251182-AC1E-47E8-9B67-533984FF99D6}" type="datetimeFigureOut">
              <a:rPr lang="en-US" smtClean="0"/>
              <a:t>11/29/2017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5B8417E-47E6-417F-B614-61D27598DA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file:///C:\Users\alisha.paxton\Documents\writing\research\citation\paraphrasing.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file:///C:\Users\alisha.paxton\Documents\writing\research\citation\paraphrasing.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Using Sources:</a:t>
            </a:r>
            <a:endParaRPr lang="en-US" dirty="0"/>
          </a:p>
        </p:txBody>
      </p:sp>
      <p:sp>
        <p:nvSpPr>
          <p:cNvPr id="3" name="Subtitle 2"/>
          <p:cNvSpPr>
            <a:spLocks noGrp="1"/>
          </p:cNvSpPr>
          <p:nvPr>
            <p:ph type="subTitle" idx="1"/>
          </p:nvPr>
        </p:nvSpPr>
        <p:spPr/>
        <p:txBody>
          <a:bodyPr/>
          <a:lstStyle/>
          <a:p>
            <a:r>
              <a:rPr lang="en-US" dirty="0" smtClean="0"/>
              <a:t>SUMMARIZING, PARAPHRASING </a:t>
            </a:r>
          </a:p>
          <a:p>
            <a:r>
              <a:rPr lang="en-US" dirty="0" smtClean="0"/>
              <a:t>AND THE LIKE</a:t>
            </a:r>
            <a:endParaRPr lang="en-US" dirty="0"/>
          </a:p>
        </p:txBody>
      </p:sp>
    </p:spTree>
    <p:extLst>
      <p:ext uri="{BB962C8B-B14F-4D97-AF65-F5344CB8AC3E}">
        <p14:creationId xmlns:p14="http://schemas.microsoft.com/office/powerpoint/2010/main" val="138564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p:txBody>
          <a:bodyPr/>
          <a:lstStyle/>
          <a:p>
            <a:r>
              <a:rPr lang="en-US" b="1" dirty="0"/>
              <a:t>4. </a:t>
            </a:r>
            <a:r>
              <a:rPr lang="en-US" b="1" u="sng" dirty="0"/>
              <a:t>USE SYNONYMS FOR WORDS IN THE SOURCE</a:t>
            </a:r>
            <a:r>
              <a:rPr lang="en-US" dirty="0"/>
              <a:t>:</a:t>
            </a:r>
          </a:p>
          <a:p>
            <a:pPr marL="640080" lvl="2" indent="0">
              <a:buNone/>
            </a:pPr>
            <a:r>
              <a:rPr lang="en-US" dirty="0"/>
              <a:t>Illness= medical problem</a:t>
            </a:r>
          </a:p>
          <a:p>
            <a:pPr marL="640080" lvl="2" indent="0">
              <a:buNone/>
            </a:pPr>
            <a:r>
              <a:rPr lang="en-US" dirty="0"/>
              <a:t>Exchange views=talk with others</a:t>
            </a:r>
          </a:p>
          <a:p>
            <a:pPr marL="640080" lvl="2" indent="0">
              <a:buNone/>
            </a:pPr>
            <a:r>
              <a:rPr lang="en-US" dirty="0"/>
              <a:t>Medical topics=medical subject</a:t>
            </a:r>
          </a:p>
          <a:p>
            <a:pPr marL="640080" lvl="2" indent="0">
              <a:buNone/>
            </a:pPr>
            <a:r>
              <a:rPr lang="en-US" dirty="0"/>
              <a:t>Available to = open to</a:t>
            </a:r>
          </a:p>
          <a:p>
            <a:pPr marL="640080" lvl="2" indent="0">
              <a:buNone/>
            </a:pPr>
            <a:r>
              <a:rPr lang="en-US" dirty="0"/>
              <a:t>Despite = in spite of</a:t>
            </a:r>
          </a:p>
          <a:p>
            <a:pPr marL="640080" lvl="2" indent="0">
              <a:buNone/>
            </a:pPr>
            <a:r>
              <a:rPr lang="en-US" dirty="0"/>
              <a:t>News items = news reports</a:t>
            </a:r>
          </a:p>
          <a:p>
            <a:endParaRPr lang="en-US" dirty="0"/>
          </a:p>
        </p:txBody>
      </p:sp>
    </p:spTree>
    <p:extLst>
      <p:ext uri="{BB962C8B-B14F-4D97-AF65-F5344CB8AC3E}">
        <p14:creationId xmlns:p14="http://schemas.microsoft.com/office/powerpoint/2010/main" val="349617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p:txBody>
          <a:bodyPr/>
          <a:lstStyle/>
          <a:p>
            <a:r>
              <a:rPr lang="en-US" b="1" dirty="0"/>
              <a:t>5.</a:t>
            </a:r>
            <a:r>
              <a:rPr lang="en-US" b="1" u="sng" dirty="0"/>
              <a:t> For each important </a:t>
            </a:r>
            <a:r>
              <a:rPr lang="en-US" b="1" u="sng" dirty="0" smtClean="0"/>
              <a:t>fact </a:t>
            </a:r>
            <a:r>
              <a:rPr lang="en-US" b="1" u="sng" dirty="0"/>
              <a:t>or idea in your notes, write down the source page</a:t>
            </a:r>
            <a:endParaRPr lang="en-US" dirty="0"/>
          </a:p>
          <a:p>
            <a:endParaRPr lang="en-US" dirty="0"/>
          </a:p>
        </p:txBody>
      </p:sp>
    </p:spTree>
    <p:extLst>
      <p:ext uri="{BB962C8B-B14F-4D97-AF65-F5344CB8AC3E}">
        <p14:creationId xmlns:p14="http://schemas.microsoft.com/office/powerpoint/2010/main" val="307127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Paraphrases</a:t>
            </a:r>
            <a:endParaRPr lang="en-US" dirty="0"/>
          </a:p>
        </p:txBody>
      </p:sp>
      <p:sp>
        <p:nvSpPr>
          <p:cNvPr id="3" name="Content Placeholder 2"/>
          <p:cNvSpPr>
            <a:spLocks noGrp="1"/>
          </p:cNvSpPr>
          <p:nvPr>
            <p:ph idx="1"/>
          </p:nvPr>
        </p:nvSpPr>
        <p:spPr/>
        <p:txBody>
          <a:bodyPr/>
          <a:lstStyle/>
          <a:p>
            <a:r>
              <a:rPr lang="en-US" dirty="0" smtClean="0"/>
              <a:t>Introduce speak with “signal phrase” and provide context</a:t>
            </a:r>
          </a:p>
          <a:p>
            <a:pPr lvl="1"/>
            <a:r>
              <a:rPr lang="en-US" dirty="0" smtClean="0"/>
              <a:t>Author’s name (LAST NAME)</a:t>
            </a:r>
          </a:p>
          <a:p>
            <a:pPr lvl="1"/>
            <a:r>
              <a:rPr lang="en-US" dirty="0" smtClean="0"/>
              <a:t>Title</a:t>
            </a:r>
          </a:p>
          <a:p>
            <a:pPr lvl="1"/>
            <a:r>
              <a:rPr lang="en-US" dirty="0" smtClean="0"/>
              <a:t>Other info (when first introduced)</a:t>
            </a:r>
          </a:p>
          <a:p>
            <a:r>
              <a:rPr lang="en-US" dirty="0" smtClean="0"/>
              <a:t>Also provide documentation</a:t>
            </a:r>
          </a:p>
        </p:txBody>
      </p:sp>
    </p:spTree>
    <p:extLst>
      <p:ext uri="{BB962C8B-B14F-4D97-AF65-F5344CB8AC3E}">
        <p14:creationId xmlns:p14="http://schemas.microsoft.com/office/powerpoint/2010/main" val="195052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introduction</a:t>
            </a:r>
            <a:endParaRPr lang="en-US" dirty="0"/>
          </a:p>
        </p:txBody>
      </p:sp>
      <p:sp>
        <p:nvSpPr>
          <p:cNvPr id="3" name="Content Placeholder 2"/>
          <p:cNvSpPr>
            <a:spLocks noGrp="1"/>
          </p:cNvSpPr>
          <p:nvPr>
            <p:ph idx="1"/>
          </p:nvPr>
        </p:nvSpPr>
        <p:spPr/>
        <p:txBody>
          <a:bodyPr/>
          <a:lstStyle/>
          <a:p>
            <a:r>
              <a:rPr lang="en-US" dirty="0" smtClean="0"/>
              <a:t>According to an article published at the World Wildlife Fund Web site, we already possess effective and inexpensive technologies to solve the global warming crisis.  When consumers use less power, there is a corresponding reduction in air pollution.  Furthermore….</a:t>
            </a:r>
            <a:endParaRPr lang="en-US" dirty="0"/>
          </a:p>
        </p:txBody>
      </p:sp>
    </p:spTree>
    <p:extLst>
      <p:ext uri="{BB962C8B-B14F-4D97-AF65-F5344CB8AC3E}">
        <p14:creationId xmlns:p14="http://schemas.microsoft.com/office/powerpoint/2010/main" val="1020731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a:t>
            </a:r>
            <a:endParaRPr lang="en-US" dirty="0"/>
          </a:p>
        </p:txBody>
      </p:sp>
      <p:sp>
        <p:nvSpPr>
          <p:cNvPr id="3" name="Content Placeholder 2"/>
          <p:cNvSpPr>
            <a:spLocks noGrp="1"/>
          </p:cNvSpPr>
          <p:nvPr>
            <p:ph idx="1"/>
          </p:nvPr>
        </p:nvSpPr>
        <p:spPr/>
        <p:txBody>
          <a:bodyPr/>
          <a:lstStyle/>
          <a:p>
            <a:r>
              <a:rPr lang="en-US" dirty="0" smtClean="0"/>
              <a:t> Condense information</a:t>
            </a:r>
          </a:p>
          <a:p>
            <a:pPr lvl="1"/>
            <a:r>
              <a:rPr lang="en-US" dirty="0" smtClean="0"/>
              <a:t>Reflects the author's most important ideas</a:t>
            </a:r>
          </a:p>
          <a:p>
            <a:pPr lvl="1"/>
            <a:r>
              <a:rPr lang="en-US" dirty="0" smtClean="0"/>
              <a:t>Leave out extended examples, explanations</a:t>
            </a:r>
          </a:p>
          <a:p>
            <a:pPr lvl="1"/>
            <a:r>
              <a:rPr lang="en-US" dirty="0" smtClean="0"/>
              <a:t>RECORD THE GIST OF THE INFORMATION</a:t>
            </a:r>
          </a:p>
          <a:p>
            <a:pPr lvl="2"/>
            <a:r>
              <a:rPr lang="en-US" dirty="0" smtClean="0"/>
              <a:t>Primary argument</a:t>
            </a:r>
          </a:p>
          <a:p>
            <a:pPr lvl="1"/>
            <a:r>
              <a:rPr lang="en-US" dirty="0" smtClean="0"/>
              <a:t>USE YOUR OWN WORDS</a:t>
            </a:r>
            <a:endParaRPr lang="en-US" dirty="0"/>
          </a:p>
        </p:txBody>
      </p:sp>
    </p:spTree>
    <p:extLst>
      <p:ext uri="{BB962C8B-B14F-4D97-AF65-F5344CB8AC3E}">
        <p14:creationId xmlns:p14="http://schemas.microsoft.com/office/powerpoint/2010/main" val="3970701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Summarizing</a:t>
            </a:r>
            <a:endParaRPr lang="en-US" dirty="0"/>
          </a:p>
        </p:txBody>
      </p:sp>
      <p:sp>
        <p:nvSpPr>
          <p:cNvPr id="3" name="Content Placeholder 2"/>
          <p:cNvSpPr>
            <a:spLocks noGrp="1"/>
          </p:cNvSpPr>
          <p:nvPr>
            <p:ph idx="1"/>
          </p:nvPr>
        </p:nvSpPr>
        <p:spPr/>
        <p:txBody>
          <a:bodyPr/>
          <a:lstStyle/>
          <a:p>
            <a:r>
              <a:rPr lang="en-US" sz="1800" dirty="0" smtClean="0"/>
              <a:t>Identify key points</a:t>
            </a:r>
          </a:p>
          <a:p>
            <a:r>
              <a:rPr lang="en-US" sz="1800" dirty="0" smtClean="0"/>
              <a:t>Identify main supporting factors</a:t>
            </a:r>
          </a:p>
          <a:p>
            <a:r>
              <a:rPr lang="en-US" sz="1800" dirty="0" smtClean="0"/>
              <a:t>Identify key words and phrases (DO NOT USE THEM AS YOUR OWN)</a:t>
            </a:r>
          </a:p>
          <a:p>
            <a:r>
              <a:rPr lang="en-US" sz="1800" dirty="0" smtClean="0"/>
              <a:t>Remove the superfluous</a:t>
            </a:r>
          </a:p>
        </p:txBody>
      </p:sp>
    </p:spTree>
    <p:extLst>
      <p:ext uri="{BB962C8B-B14F-4D97-AF65-F5344CB8AC3E}">
        <p14:creationId xmlns:p14="http://schemas.microsoft.com/office/powerpoint/2010/main" val="1586972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Summaries: a few techniques</a:t>
            </a:r>
            <a:endParaRPr lang="en-US" dirty="0"/>
          </a:p>
        </p:txBody>
      </p:sp>
      <p:sp>
        <p:nvSpPr>
          <p:cNvPr id="3" name="Content Placeholder 2"/>
          <p:cNvSpPr>
            <a:spLocks noGrp="1"/>
          </p:cNvSpPr>
          <p:nvPr>
            <p:ph idx="1"/>
          </p:nvPr>
        </p:nvSpPr>
        <p:spPr/>
        <p:txBody>
          <a:bodyPr/>
          <a:lstStyle/>
          <a:p>
            <a:pPr lvl="1"/>
            <a:r>
              <a:rPr lang="en-US" dirty="0" smtClean="0"/>
              <a:t>Record information</a:t>
            </a:r>
          </a:p>
          <a:p>
            <a:pPr lvl="2"/>
            <a:r>
              <a:rPr lang="en-US" dirty="0" smtClean="0"/>
              <a:t>Two-column notebook: with the information on one site and your comments on the other</a:t>
            </a:r>
          </a:p>
          <a:p>
            <a:pPr lvl="1"/>
            <a:r>
              <a:rPr lang="en-US" dirty="0" smtClean="0"/>
              <a:t>Create Lists and Tables</a:t>
            </a:r>
          </a:p>
          <a:p>
            <a:pPr lvl="2"/>
            <a:r>
              <a:rPr lang="en-US" dirty="0" smtClean="0"/>
              <a:t>Reduce ideas to their simplest form</a:t>
            </a:r>
          </a:p>
          <a:p>
            <a:pPr lvl="2"/>
            <a:r>
              <a:rPr lang="en-US" dirty="0" smtClean="0"/>
              <a:t>Take note of article headings</a:t>
            </a:r>
          </a:p>
          <a:p>
            <a:pPr lvl="1"/>
            <a:r>
              <a:rPr lang="en-US" dirty="0" smtClean="0"/>
              <a:t>Check for accuracy</a:t>
            </a:r>
            <a:endParaRPr lang="en-US" dirty="0"/>
          </a:p>
          <a:p>
            <a:pPr lvl="1"/>
            <a:endParaRPr lang="en-US" dirty="0"/>
          </a:p>
        </p:txBody>
      </p:sp>
    </p:spTree>
    <p:extLst>
      <p:ext uri="{BB962C8B-B14F-4D97-AF65-F5344CB8AC3E}">
        <p14:creationId xmlns:p14="http://schemas.microsoft.com/office/powerpoint/2010/main" val="1734535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Summaries</a:t>
            </a:r>
            <a:endParaRPr lang="en-US" dirty="0"/>
          </a:p>
        </p:txBody>
      </p:sp>
      <p:sp>
        <p:nvSpPr>
          <p:cNvPr id="3" name="Content Placeholder 2"/>
          <p:cNvSpPr>
            <a:spLocks noGrp="1"/>
          </p:cNvSpPr>
          <p:nvPr>
            <p:ph idx="1"/>
          </p:nvPr>
        </p:nvSpPr>
        <p:spPr/>
        <p:txBody>
          <a:bodyPr/>
          <a:lstStyle/>
          <a:p>
            <a:r>
              <a:rPr lang="en-US" dirty="0"/>
              <a:t>GOOD SUMMARY: (WWF article)</a:t>
            </a:r>
          </a:p>
          <a:p>
            <a:pPr marL="68580" indent="0">
              <a:buNone/>
            </a:pPr>
            <a:r>
              <a:rPr lang="en-US" dirty="0"/>
              <a:t>The World Wildlife Fund Web </a:t>
            </a:r>
            <a:r>
              <a:rPr lang="en-US" dirty="0" smtClean="0"/>
              <a:t>site </a:t>
            </a:r>
            <a:r>
              <a:rPr lang="en-US" dirty="0"/>
              <a:t>outlines easy-to-implement solutions to the global warming problem.  They suggest changes in both individual energy use and global energy policies as ways to tackle the problem.  </a:t>
            </a:r>
            <a:r>
              <a:rPr lang="en-US" dirty="0" smtClean="0"/>
              <a:t>Changing </a:t>
            </a:r>
            <a:r>
              <a:rPr lang="en-US" dirty="0"/>
              <a:t>energy policies will also reduce health problems related to pollution and acid rain (World Wildlife Fund).</a:t>
            </a:r>
          </a:p>
          <a:p>
            <a:endParaRPr lang="en-US" dirty="0"/>
          </a:p>
        </p:txBody>
      </p:sp>
    </p:spTree>
    <p:extLst>
      <p:ext uri="{BB962C8B-B14F-4D97-AF65-F5344CB8AC3E}">
        <p14:creationId xmlns:p14="http://schemas.microsoft.com/office/powerpoint/2010/main" val="4084311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Summaries</a:t>
            </a:r>
            <a:endParaRPr lang="en-US" dirty="0"/>
          </a:p>
        </p:txBody>
      </p:sp>
      <p:sp>
        <p:nvSpPr>
          <p:cNvPr id="3" name="Content Placeholder 2"/>
          <p:cNvSpPr>
            <a:spLocks noGrp="1"/>
          </p:cNvSpPr>
          <p:nvPr>
            <p:ph idx="1"/>
          </p:nvPr>
        </p:nvSpPr>
        <p:spPr/>
        <p:txBody>
          <a:bodyPr/>
          <a:lstStyle/>
          <a:p>
            <a:r>
              <a:rPr lang="en-US" dirty="0" smtClean="0"/>
              <a:t>Just like direct quotes and paraphrases, use signal words/phrases to introduce the source.</a:t>
            </a:r>
          </a:p>
          <a:p>
            <a:r>
              <a:rPr lang="en-US" dirty="0" smtClean="0"/>
              <a:t>Provide documentation</a:t>
            </a:r>
            <a:endParaRPr lang="en-US" dirty="0"/>
          </a:p>
        </p:txBody>
      </p:sp>
    </p:spTree>
    <p:extLst>
      <p:ext uri="{BB962C8B-B14F-4D97-AF65-F5344CB8AC3E}">
        <p14:creationId xmlns:p14="http://schemas.microsoft.com/office/powerpoint/2010/main" val="777138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Avoiding plagiarism</a:t>
            </a:r>
            <a:endParaRPr lang="en-US" dirty="0"/>
          </a:p>
        </p:txBody>
      </p:sp>
      <p:sp>
        <p:nvSpPr>
          <p:cNvPr id="3" name="Content Placeholder 2"/>
          <p:cNvSpPr>
            <a:spLocks noGrp="1"/>
          </p:cNvSpPr>
          <p:nvPr>
            <p:ph idx="1"/>
          </p:nvPr>
        </p:nvSpPr>
        <p:spPr/>
        <p:txBody>
          <a:bodyPr/>
          <a:lstStyle/>
          <a:p>
            <a:r>
              <a:rPr lang="en-US" dirty="0" smtClean="0"/>
              <a:t>Click </a:t>
            </a:r>
            <a:r>
              <a:rPr lang="en-US" dirty="0" smtClean="0">
                <a:hlinkClick r:id="rId2" action="ppaction://hlinkfile"/>
              </a:rPr>
              <a:t>Here </a:t>
            </a:r>
            <a:r>
              <a:rPr lang="en-US" dirty="0" smtClean="0"/>
              <a:t>for an example</a:t>
            </a:r>
            <a:endParaRPr lang="en-US" dirty="0"/>
          </a:p>
        </p:txBody>
      </p:sp>
    </p:spTree>
    <p:extLst>
      <p:ext uri="{BB962C8B-B14F-4D97-AF65-F5344CB8AC3E}">
        <p14:creationId xmlns:p14="http://schemas.microsoft.com/office/powerpoint/2010/main" val="3922957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Plagiarism</a:t>
            </a:r>
            <a:endParaRPr lang="en-US" dirty="0"/>
          </a:p>
        </p:txBody>
      </p:sp>
      <p:sp>
        <p:nvSpPr>
          <p:cNvPr id="3" name="Content Placeholder 2"/>
          <p:cNvSpPr>
            <a:spLocks noGrp="1"/>
          </p:cNvSpPr>
          <p:nvPr>
            <p:ph idx="1"/>
          </p:nvPr>
        </p:nvSpPr>
        <p:spPr/>
        <p:txBody>
          <a:bodyPr/>
          <a:lstStyle/>
          <a:p>
            <a:r>
              <a:rPr lang="en-US" dirty="0" smtClean="0"/>
              <a:t>“the unauthorized or misleading use of the language </a:t>
            </a:r>
            <a:r>
              <a:rPr lang="en-US" b="1" dirty="0" smtClean="0"/>
              <a:t>or thoughts</a:t>
            </a:r>
            <a:r>
              <a:rPr lang="en-US" dirty="0" smtClean="0"/>
              <a:t> of another author” (emphasis added).</a:t>
            </a:r>
          </a:p>
          <a:p>
            <a:endParaRPr lang="en-US" dirty="0"/>
          </a:p>
        </p:txBody>
      </p:sp>
    </p:spTree>
    <p:extLst>
      <p:ext uri="{BB962C8B-B14F-4D97-AF65-F5344CB8AC3E}">
        <p14:creationId xmlns:p14="http://schemas.microsoft.com/office/powerpoint/2010/main" val="20024454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try</a:t>
            </a:r>
            <a:endParaRPr lang="en-US" dirty="0"/>
          </a:p>
        </p:txBody>
      </p:sp>
      <p:sp>
        <p:nvSpPr>
          <p:cNvPr id="3" name="Content Placeholder 2"/>
          <p:cNvSpPr>
            <a:spLocks noGrp="1"/>
          </p:cNvSpPr>
          <p:nvPr>
            <p:ph idx="1"/>
          </p:nvPr>
        </p:nvSpPr>
        <p:spPr/>
        <p:txBody>
          <a:bodyPr/>
          <a:lstStyle/>
          <a:p>
            <a:r>
              <a:rPr lang="en-US" dirty="0" smtClean="0"/>
              <a:t>Summarize the article I give you</a:t>
            </a:r>
            <a:endParaRPr lang="en-US" dirty="0"/>
          </a:p>
        </p:txBody>
      </p:sp>
    </p:spTree>
    <p:extLst>
      <p:ext uri="{BB962C8B-B14F-4D97-AF65-F5344CB8AC3E}">
        <p14:creationId xmlns:p14="http://schemas.microsoft.com/office/powerpoint/2010/main" val="509678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Direct Quotations	</a:t>
            </a:r>
            <a:endParaRPr lang="en-US" dirty="0"/>
          </a:p>
        </p:txBody>
      </p:sp>
      <p:sp>
        <p:nvSpPr>
          <p:cNvPr id="3" name="Content Placeholder 2"/>
          <p:cNvSpPr>
            <a:spLocks noGrp="1"/>
          </p:cNvSpPr>
          <p:nvPr>
            <p:ph idx="1"/>
          </p:nvPr>
        </p:nvSpPr>
        <p:spPr/>
        <p:txBody>
          <a:bodyPr/>
          <a:lstStyle/>
          <a:p>
            <a:r>
              <a:rPr lang="en-US" dirty="0" smtClean="0"/>
              <a:t>When to use?</a:t>
            </a:r>
          </a:p>
          <a:p>
            <a:pPr lvl="1"/>
            <a:r>
              <a:rPr lang="en-US" dirty="0" smtClean="0"/>
              <a:t>When the original phrasing is key or memorable</a:t>
            </a:r>
          </a:p>
          <a:p>
            <a:r>
              <a:rPr lang="en-US" dirty="0" smtClean="0"/>
              <a:t>How often?</a:t>
            </a:r>
          </a:p>
          <a:p>
            <a:pPr lvl="1"/>
            <a:r>
              <a:rPr lang="en-US" dirty="0" smtClean="0"/>
              <a:t>Depends.  </a:t>
            </a:r>
          </a:p>
          <a:p>
            <a:pPr lvl="2"/>
            <a:r>
              <a:rPr lang="en-US" dirty="0" smtClean="0"/>
              <a:t>At least as many summaries, paraphrases, or references as quotes for this paper. That is the total of those three should equal or exceed the number of quotes. </a:t>
            </a:r>
            <a:endParaRPr lang="en-US" dirty="0"/>
          </a:p>
        </p:txBody>
      </p:sp>
    </p:spTree>
    <p:extLst>
      <p:ext uri="{BB962C8B-B14F-4D97-AF65-F5344CB8AC3E}">
        <p14:creationId xmlns:p14="http://schemas.microsoft.com/office/powerpoint/2010/main" val="2986292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Integrating Direct Quotes</a:t>
            </a:r>
            <a:endParaRPr lang="en-US" dirty="0"/>
          </a:p>
        </p:txBody>
      </p:sp>
      <p:sp>
        <p:nvSpPr>
          <p:cNvPr id="3" name="Content Placeholder 2"/>
          <p:cNvSpPr>
            <a:spLocks noGrp="1"/>
          </p:cNvSpPr>
          <p:nvPr>
            <p:ph idx="1"/>
          </p:nvPr>
        </p:nvSpPr>
        <p:spPr>
          <a:xfrm>
            <a:off x="1043492" y="2323652"/>
            <a:ext cx="6777317" cy="4077148"/>
          </a:xfrm>
        </p:spPr>
        <p:txBody>
          <a:bodyPr>
            <a:normAutofit/>
          </a:bodyPr>
          <a:lstStyle/>
          <a:p>
            <a:r>
              <a:rPr lang="en-US" dirty="0" smtClean="0"/>
              <a:t>Again, use “signal” words/phrases</a:t>
            </a:r>
          </a:p>
          <a:p>
            <a:pPr lvl="1"/>
            <a:r>
              <a:rPr lang="en-US" dirty="0" smtClean="0"/>
              <a:t>We practiced introducing sources previously. Just like when paraphrasing and summarizing,  you must always indicate that someone else is speaking when you quote…the quotation marks are not enough. We want to know who is speaking.</a:t>
            </a:r>
          </a:p>
          <a:p>
            <a:pPr lvl="1"/>
            <a:endParaRPr lang="en-US" dirty="0"/>
          </a:p>
          <a:p>
            <a:pPr lvl="1"/>
            <a:r>
              <a:rPr lang="en-US" dirty="0" smtClean="0"/>
              <a:t>There are many ways to indicate or signal that someone else is going to speak.  </a:t>
            </a:r>
          </a:p>
        </p:txBody>
      </p:sp>
    </p:spTree>
    <p:extLst>
      <p:ext uri="{BB962C8B-B14F-4D97-AF65-F5344CB8AC3E}">
        <p14:creationId xmlns:p14="http://schemas.microsoft.com/office/powerpoint/2010/main" val="40467342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024744" cy="1143000"/>
          </a:xfrm>
        </p:spPr>
        <p:txBody>
          <a:bodyPr/>
          <a:lstStyle/>
          <a:p>
            <a:r>
              <a:rPr lang="en-US" dirty="0" smtClean="0"/>
              <a:t>Signal words/phrases</a:t>
            </a:r>
            <a:endParaRPr lang="en-US" dirty="0"/>
          </a:p>
        </p:txBody>
      </p:sp>
      <p:sp>
        <p:nvSpPr>
          <p:cNvPr id="3" name="Content Placeholder 2"/>
          <p:cNvSpPr>
            <a:spLocks noGrp="1"/>
          </p:cNvSpPr>
          <p:nvPr>
            <p:ph idx="1"/>
          </p:nvPr>
        </p:nvSpPr>
        <p:spPr/>
        <p:txBody>
          <a:bodyPr numCol="3">
            <a:normAutofit fontScale="85000" lnSpcReduction="20000"/>
          </a:bodyPr>
          <a:lstStyle/>
          <a:p>
            <a:r>
              <a:rPr lang="en-US" sz="1800" dirty="0" smtClean="0"/>
              <a:t>Acknowledges</a:t>
            </a:r>
          </a:p>
          <a:p>
            <a:r>
              <a:rPr lang="en-US" sz="1800" dirty="0" smtClean="0"/>
              <a:t>Advises</a:t>
            </a:r>
          </a:p>
          <a:p>
            <a:r>
              <a:rPr lang="en-US" sz="1800" dirty="0" smtClean="0"/>
              <a:t>Advocates</a:t>
            </a:r>
          </a:p>
          <a:p>
            <a:r>
              <a:rPr lang="en-US" sz="1800" dirty="0" smtClean="0"/>
              <a:t>Affirms</a:t>
            </a:r>
          </a:p>
          <a:p>
            <a:r>
              <a:rPr lang="en-US" sz="1800" dirty="0" smtClean="0"/>
              <a:t>Agrees</a:t>
            </a:r>
          </a:p>
          <a:p>
            <a:r>
              <a:rPr lang="en-US" sz="1800" dirty="0" smtClean="0"/>
              <a:t>Alleges</a:t>
            </a:r>
          </a:p>
          <a:p>
            <a:r>
              <a:rPr lang="en-US" sz="1800" dirty="0" smtClean="0"/>
              <a:t>Allows</a:t>
            </a:r>
          </a:p>
          <a:p>
            <a:r>
              <a:rPr lang="en-US" sz="1800" dirty="0" smtClean="0"/>
              <a:t>Answers</a:t>
            </a:r>
          </a:p>
          <a:p>
            <a:r>
              <a:rPr lang="en-US" sz="1800" dirty="0" smtClean="0"/>
              <a:t>Asserts</a:t>
            </a:r>
          </a:p>
          <a:p>
            <a:r>
              <a:rPr lang="en-US" sz="1800" dirty="0" smtClean="0"/>
              <a:t>Avows</a:t>
            </a:r>
          </a:p>
          <a:p>
            <a:r>
              <a:rPr lang="en-US" sz="1800" dirty="0" smtClean="0"/>
              <a:t>Believes</a:t>
            </a:r>
          </a:p>
          <a:p>
            <a:r>
              <a:rPr lang="en-US" sz="1800" dirty="0" smtClean="0"/>
              <a:t>Charges</a:t>
            </a:r>
          </a:p>
          <a:p>
            <a:r>
              <a:rPr lang="en-US" sz="1800" dirty="0" smtClean="0"/>
              <a:t>Claims</a:t>
            </a:r>
          </a:p>
          <a:p>
            <a:r>
              <a:rPr lang="en-US" sz="1800" dirty="0" smtClean="0"/>
              <a:t>Concludes</a:t>
            </a:r>
          </a:p>
          <a:p>
            <a:r>
              <a:rPr lang="en-US" sz="1800" dirty="0" smtClean="0"/>
              <a:t>Concurs</a:t>
            </a:r>
          </a:p>
          <a:p>
            <a:r>
              <a:rPr lang="en-US" sz="1800" dirty="0" smtClean="0"/>
              <a:t>Confirms</a:t>
            </a:r>
          </a:p>
          <a:p>
            <a:r>
              <a:rPr lang="en-US" sz="1800" dirty="0" smtClean="0"/>
              <a:t>Contends</a:t>
            </a:r>
          </a:p>
          <a:p>
            <a:r>
              <a:rPr lang="en-US" sz="1800" dirty="0" smtClean="0"/>
              <a:t>Criticizes</a:t>
            </a:r>
          </a:p>
          <a:p>
            <a:r>
              <a:rPr lang="en-US" sz="1800" dirty="0" smtClean="0"/>
              <a:t>Declares</a:t>
            </a:r>
          </a:p>
          <a:p>
            <a:r>
              <a:rPr lang="en-US" sz="1800" dirty="0" smtClean="0"/>
              <a:t>Denies</a:t>
            </a:r>
          </a:p>
          <a:p>
            <a:r>
              <a:rPr lang="en-US" sz="1800" dirty="0" smtClean="0"/>
              <a:t>Describes</a:t>
            </a:r>
          </a:p>
          <a:p>
            <a:r>
              <a:rPr lang="en-US" sz="1800" dirty="0" smtClean="0"/>
              <a:t>Disagrees</a:t>
            </a:r>
          </a:p>
          <a:p>
            <a:r>
              <a:rPr lang="en-US" sz="1800" dirty="0" smtClean="0"/>
              <a:t>Discusses</a:t>
            </a:r>
          </a:p>
          <a:p>
            <a:r>
              <a:rPr lang="en-US" sz="1800" dirty="0" smtClean="0"/>
              <a:t>Disputes</a:t>
            </a:r>
          </a:p>
          <a:p>
            <a:r>
              <a:rPr lang="en-US" sz="1800" dirty="0" smtClean="0"/>
              <a:t>Emphasizes</a:t>
            </a:r>
          </a:p>
          <a:p>
            <a:r>
              <a:rPr lang="en-US" sz="1800" dirty="0" smtClean="0"/>
              <a:t>Expresses</a:t>
            </a:r>
          </a:p>
          <a:p>
            <a:r>
              <a:rPr lang="en-US" sz="1800" dirty="0" smtClean="0"/>
              <a:t>Interprets</a:t>
            </a:r>
          </a:p>
          <a:p>
            <a:r>
              <a:rPr lang="en-US" sz="1800" dirty="0" smtClean="0"/>
              <a:t>Lists</a:t>
            </a:r>
          </a:p>
          <a:p>
            <a:r>
              <a:rPr lang="en-US" sz="1800" dirty="0" smtClean="0"/>
              <a:t>Objects</a:t>
            </a:r>
          </a:p>
          <a:p>
            <a:r>
              <a:rPr lang="en-US" sz="1800" dirty="0" smtClean="0"/>
              <a:t>Observes</a:t>
            </a:r>
          </a:p>
          <a:p>
            <a:r>
              <a:rPr lang="en-US" sz="1800" dirty="0" smtClean="0"/>
              <a:t>Offers</a:t>
            </a:r>
          </a:p>
          <a:p>
            <a:r>
              <a:rPr lang="en-US" sz="1800" dirty="0" smtClean="0"/>
              <a:t>Opposes</a:t>
            </a:r>
          </a:p>
          <a:p>
            <a:r>
              <a:rPr lang="en-US" sz="1800" dirty="0" smtClean="0"/>
              <a:t>Recommends</a:t>
            </a:r>
          </a:p>
          <a:p>
            <a:r>
              <a:rPr lang="en-US" sz="1800" dirty="0" smtClean="0"/>
              <a:t>Remarks</a:t>
            </a:r>
          </a:p>
          <a:p>
            <a:r>
              <a:rPr lang="en-US" sz="1800" dirty="0" smtClean="0"/>
              <a:t>Replies</a:t>
            </a:r>
          </a:p>
          <a:p>
            <a:r>
              <a:rPr lang="en-US" sz="1800" dirty="0" smtClean="0"/>
              <a:t>Reports</a:t>
            </a:r>
          </a:p>
          <a:p>
            <a:r>
              <a:rPr lang="en-US" sz="1800" dirty="0" smtClean="0"/>
              <a:t>Responds</a:t>
            </a:r>
          </a:p>
          <a:p>
            <a:r>
              <a:rPr lang="en-US" sz="1800" dirty="0" smtClean="0"/>
              <a:t>Reveals</a:t>
            </a:r>
          </a:p>
          <a:p>
            <a:r>
              <a:rPr lang="en-US" sz="1800" dirty="0" smtClean="0"/>
              <a:t>Says</a:t>
            </a:r>
          </a:p>
          <a:p>
            <a:r>
              <a:rPr lang="en-US" sz="1800" dirty="0" smtClean="0"/>
              <a:t>States</a:t>
            </a:r>
          </a:p>
          <a:p>
            <a:r>
              <a:rPr lang="en-US" sz="1800" dirty="0" smtClean="0"/>
              <a:t>Suggests</a:t>
            </a:r>
          </a:p>
          <a:p>
            <a:r>
              <a:rPr lang="en-US" sz="1800" dirty="0" smtClean="0"/>
              <a:t>Thinks</a:t>
            </a:r>
          </a:p>
          <a:p>
            <a:r>
              <a:rPr lang="en-US" sz="1800" dirty="0" smtClean="0"/>
              <a:t>Writes</a:t>
            </a:r>
          </a:p>
          <a:p>
            <a:pPr marL="68580" indent="0">
              <a:buNone/>
            </a:pPr>
            <a:endParaRPr lang="en-US" sz="1800" dirty="0"/>
          </a:p>
        </p:txBody>
      </p:sp>
    </p:spTree>
    <p:extLst>
      <p:ext uri="{BB962C8B-B14F-4D97-AF65-F5344CB8AC3E}">
        <p14:creationId xmlns:p14="http://schemas.microsoft.com/office/powerpoint/2010/main" val="27470368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grammatical about it</a:t>
            </a:r>
            <a:endParaRPr lang="en-US" dirty="0"/>
          </a:p>
        </p:txBody>
      </p:sp>
      <p:sp>
        <p:nvSpPr>
          <p:cNvPr id="3" name="Content Placeholder 2"/>
          <p:cNvSpPr>
            <a:spLocks noGrp="1"/>
          </p:cNvSpPr>
          <p:nvPr>
            <p:ph idx="1"/>
          </p:nvPr>
        </p:nvSpPr>
        <p:spPr/>
        <p:txBody>
          <a:bodyPr>
            <a:normAutofit/>
          </a:bodyPr>
          <a:lstStyle/>
          <a:p>
            <a:pPr lvl="1"/>
            <a:r>
              <a:rPr lang="en-US" dirty="0" smtClean="0"/>
              <a:t>POOR: </a:t>
            </a:r>
            <a:r>
              <a:rPr lang="en-US" smtClean="0"/>
              <a:t>Carnegie Mellon </a:t>
            </a:r>
            <a:r>
              <a:rPr lang="en-US" dirty="0" smtClean="0"/>
              <a:t>researchers study climate “Scientists disagree about whether climate change will be a serious problem in the next 50-100 years” (Morgan and Smutz)</a:t>
            </a:r>
          </a:p>
          <a:p>
            <a:pPr lvl="1"/>
            <a:r>
              <a:rPr lang="en-US" dirty="0" smtClean="0"/>
              <a:t>GOOD: Researchers at Carnegie Mellon University </a:t>
            </a:r>
            <a:r>
              <a:rPr lang="en-US" u="sng" dirty="0" smtClean="0"/>
              <a:t>claim</a:t>
            </a:r>
            <a:r>
              <a:rPr lang="en-US" dirty="0" smtClean="0"/>
              <a:t>, “Scientists disagree about whether climate change will be a serious problem in the next 50-100 years” (Morgan and Smutz)</a:t>
            </a:r>
            <a:endParaRPr lang="en-US" dirty="0"/>
          </a:p>
        </p:txBody>
      </p:sp>
    </p:spTree>
    <p:extLst>
      <p:ext uri="{BB962C8B-B14F-4D97-AF65-F5344CB8AC3E}">
        <p14:creationId xmlns:p14="http://schemas.microsoft.com/office/powerpoint/2010/main" val="35835102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Rivers provides an insightful revelation about gender roles: </a:t>
            </a:r>
            <a:r>
              <a:rPr lang="en-US" dirty="0" smtClean="0"/>
              <a:t> “He distrusts the implication that nurturing, even when done by a man, remains feminine” (Barker 107)</a:t>
            </a:r>
          </a:p>
          <a:p>
            <a:r>
              <a:rPr lang="en-US" dirty="0" smtClean="0"/>
              <a:t>“Stable introverts,” </a:t>
            </a:r>
            <a:r>
              <a:rPr lang="en-US" u="sng" dirty="0" smtClean="0"/>
              <a:t>another study found,</a:t>
            </a:r>
            <a:r>
              <a:rPr lang="en-US" dirty="0" smtClean="0"/>
              <a:t> “are the highest academic performers” (</a:t>
            </a:r>
            <a:r>
              <a:rPr lang="en-US" dirty="0" err="1" smtClean="0"/>
              <a:t>Furnham</a:t>
            </a:r>
            <a:r>
              <a:rPr lang="en-US" dirty="0" smtClean="0"/>
              <a:t> and </a:t>
            </a:r>
            <a:r>
              <a:rPr lang="en-US" dirty="0" err="1" smtClean="0"/>
              <a:t>Medhurts</a:t>
            </a:r>
            <a:r>
              <a:rPr lang="en-US" dirty="0" smtClean="0"/>
              <a:t> 197)</a:t>
            </a:r>
          </a:p>
          <a:p>
            <a:r>
              <a:rPr lang="en-US" dirty="0" smtClean="0"/>
              <a:t>“Extroverts prefer locations where socializing opportunities abound,” </a:t>
            </a:r>
            <a:r>
              <a:rPr lang="en-US" u="sng" dirty="0" smtClean="0"/>
              <a:t>reports Campbell and Hawley</a:t>
            </a:r>
            <a:r>
              <a:rPr lang="en-US" dirty="0" smtClean="0"/>
              <a:t>(141).</a:t>
            </a:r>
          </a:p>
        </p:txBody>
      </p:sp>
    </p:spTree>
    <p:extLst>
      <p:ext uri="{BB962C8B-B14F-4D97-AF65-F5344CB8AC3E}">
        <p14:creationId xmlns:p14="http://schemas.microsoft.com/office/powerpoint/2010/main" val="18258599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Embedding Quotes</a:t>
            </a:r>
            <a:endParaRPr lang="en-US" dirty="0"/>
          </a:p>
        </p:txBody>
      </p:sp>
      <p:sp>
        <p:nvSpPr>
          <p:cNvPr id="3" name="Content Placeholder 2"/>
          <p:cNvSpPr>
            <a:spLocks noGrp="1"/>
          </p:cNvSpPr>
          <p:nvPr>
            <p:ph idx="1"/>
          </p:nvPr>
        </p:nvSpPr>
        <p:spPr/>
        <p:txBody>
          <a:bodyPr/>
          <a:lstStyle/>
          <a:p>
            <a:pPr marL="68580" indent="0">
              <a:buNone/>
            </a:pPr>
            <a:r>
              <a:rPr lang="en-US" dirty="0" smtClean="0"/>
              <a:t>Quotes can be “embedded” into the flow of the sentence. It is different from integrating/signaling a quote.</a:t>
            </a:r>
          </a:p>
          <a:p>
            <a:r>
              <a:rPr lang="en-US" dirty="0" smtClean="0"/>
              <a:t>No signal phrase</a:t>
            </a:r>
          </a:p>
          <a:p>
            <a:r>
              <a:rPr lang="en-US" dirty="0" smtClean="0"/>
              <a:t>No introductory comma or colon</a:t>
            </a:r>
          </a:p>
          <a:p>
            <a:r>
              <a:rPr lang="en-US" dirty="0" smtClean="0"/>
              <a:t>Must not interrupt “flow” of the sentence</a:t>
            </a:r>
            <a:endParaRPr lang="en-US" dirty="0"/>
          </a:p>
        </p:txBody>
      </p:sp>
    </p:spTree>
    <p:extLst>
      <p:ext uri="{BB962C8B-B14F-4D97-AF65-F5344CB8AC3E}">
        <p14:creationId xmlns:p14="http://schemas.microsoft.com/office/powerpoint/2010/main" val="133798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Embedding Quotes</a:t>
            </a:r>
            <a:endParaRPr lang="en-US" dirty="0"/>
          </a:p>
        </p:txBody>
      </p:sp>
      <p:sp>
        <p:nvSpPr>
          <p:cNvPr id="3" name="Content Placeholder 2"/>
          <p:cNvSpPr>
            <a:spLocks noGrp="1"/>
          </p:cNvSpPr>
          <p:nvPr>
            <p:ph idx="1"/>
          </p:nvPr>
        </p:nvSpPr>
        <p:spPr/>
        <p:txBody>
          <a:bodyPr/>
          <a:lstStyle/>
          <a:p>
            <a:r>
              <a:rPr lang="en-US" dirty="0" smtClean="0"/>
              <a:t>Dr. Phelps explains that regular check ups can catch “maladies and diseases before they become unbeatable” (75). He further explains that regular physicals have saved thousands of lives by giving “early warning” to </a:t>
            </a:r>
            <a:r>
              <a:rPr lang="en-US" smtClean="0"/>
              <a:t>both patients and doctors (76). </a:t>
            </a:r>
            <a:endParaRPr lang="en-US"/>
          </a:p>
        </p:txBody>
      </p:sp>
    </p:spTree>
    <p:extLst>
      <p:ext uri="{BB962C8B-B14F-4D97-AF65-F5344CB8AC3E}">
        <p14:creationId xmlns:p14="http://schemas.microsoft.com/office/powerpoint/2010/main" val="3730868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and Explaining </a:t>
            </a:r>
            <a:endParaRPr lang="en-US" dirty="0"/>
          </a:p>
        </p:txBody>
      </p:sp>
      <p:sp>
        <p:nvSpPr>
          <p:cNvPr id="3" name="Content Placeholder 2"/>
          <p:cNvSpPr>
            <a:spLocks noGrp="1"/>
          </p:cNvSpPr>
          <p:nvPr>
            <p:ph idx="1"/>
          </p:nvPr>
        </p:nvSpPr>
        <p:spPr/>
        <p:txBody>
          <a:bodyPr/>
          <a:lstStyle/>
          <a:p>
            <a:r>
              <a:rPr lang="en-US" dirty="0" smtClean="0"/>
              <a:t>You cannot assume that a quotation can stand on its own.  You </a:t>
            </a:r>
            <a:r>
              <a:rPr lang="en-US" u="sng" dirty="0" smtClean="0"/>
              <a:t>MUST</a:t>
            </a:r>
            <a:r>
              <a:rPr lang="en-US" dirty="0" smtClean="0"/>
              <a:t> not only explain it to your reader, you must explain how it relates to your ideas.</a:t>
            </a:r>
            <a:endParaRPr lang="en-US" dirty="0"/>
          </a:p>
        </p:txBody>
      </p:sp>
    </p:spTree>
    <p:extLst>
      <p:ext uri="{BB962C8B-B14F-4D97-AF65-F5344CB8AC3E}">
        <p14:creationId xmlns:p14="http://schemas.microsoft.com/office/powerpoint/2010/main" val="42279986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and explaining </a:t>
            </a:r>
            <a:endParaRPr lang="en-US" dirty="0"/>
          </a:p>
        </p:txBody>
      </p:sp>
      <p:sp>
        <p:nvSpPr>
          <p:cNvPr id="3" name="Content Placeholder 2"/>
          <p:cNvSpPr>
            <a:spLocks noGrp="1"/>
          </p:cNvSpPr>
          <p:nvPr>
            <p:ph idx="1"/>
          </p:nvPr>
        </p:nvSpPr>
        <p:spPr>
          <a:xfrm>
            <a:off x="1043492" y="2323652"/>
            <a:ext cx="6777317" cy="4000948"/>
          </a:xfrm>
        </p:spPr>
        <p:txBody>
          <a:bodyPr>
            <a:normAutofit/>
          </a:bodyPr>
          <a:lstStyle/>
          <a:p>
            <a:r>
              <a:rPr lang="en-US" dirty="0" smtClean="0"/>
              <a:t>Again, the point of the essay is </a:t>
            </a:r>
            <a:r>
              <a:rPr lang="en-US" u="sng" dirty="0" smtClean="0"/>
              <a:t>what you have to say.</a:t>
            </a:r>
            <a:r>
              <a:rPr lang="en-US" dirty="0" smtClean="0"/>
              <a:t>  </a:t>
            </a:r>
            <a:endParaRPr lang="en-US" dirty="0"/>
          </a:p>
          <a:p>
            <a:pPr lvl="1"/>
            <a:r>
              <a:rPr lang="en-US" dirty="0" smtClean="0"/>
              <a:t>Use sources like salt/pepper…a seasoning, not the main dish.</a:t>
            </a:r>
          </a:p>
          <a:p>
            <a:pPr lvl="1"/>
            <a:r>
              <a:rPr lang="en-US" dirty="0" smtClean="0"/>
              <a:t>THIS MEANS THAT YOU MUST </a:t>
            </a:r>
            <a:r>
              <a:rPr lang="en-US" u="sng" dirty="0" smtClean="0"/>
              <a:t>INTEGRATE AND USE</a:t>
            </a:r>
            <a:r>
              <a:rPr lang="en-US" dirty="0" smtClean="0"/>
              <a:t> THE SOURCE WITHIN THE FRAMEWORK OF YOUR IDEAS.</a:t>
            </a:r>
          </a:p>
          <a:p>
            <a:pPr lvl="1"/>
            <a:r>
              <a:rPr lang="en-US" dirty="0" smtClean="0"/>
              <a:t>If you need more help, use the templates from the “They Say/I Say</a:t>
            </a:r>
            <a:r>
              <a:rPr lang="en-US" smtClean="0"/>
              <a:t>” PowerPoint </a:t>
            </a:r>
            <a:r>
              <a:rPr lang="en-US" dirty="0" smtClean="0"/>
              <a:t>on my website. </a:t>
            </a:r>
            <a:endParaRPr lang="en-US" dirty="0"/>
          </a:p>
        </p:txBody>
      </p:sp>
    </p:spTree>
    <p:extLst>
      <p:ext uri="{BB962C8B-B14F-4D97-AF65-F5344CB8AC3E}">
        <p14:creationId xmlns:p14="http://schemas.microsoft.com/office/powerpoint/2010/main" val="1438524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document</a:t>
            </a:r>
            <a:endParaRPr lang="en-US" dirty="0"/>
          </a:p>
        </p:txBody>
      </p:sp>
      <p:sp>
        <p:nvSpPr>
          <p:cNvPr id="3" name="Content Placeholder 2"/>
          <p:cNvSpPr>
            <a:spLocks noGrp="1"/>
          </p:cNvSpPr>
          <p:nvPr>
            <p:ph idx="1"/>
          </p:nvPr>
        </p:nvSpPr>
        <p:spPr/>
        <p:txBody>
          <a:bodyPr/>
          <a:lstStyle/>
          <a:p>
            <a:r>
              <a:rPr lang="en-US" dirty="0" smtClean="0"/>
              <a:t>Direct quotation—includes stats, numbers</a:t>
            </a:r>
          </a:p>
          <a:p>
            <a:r>
              <a:rPr lang="en-US" dirty="0" smtClean="0"/>
              <a:t>Paraphrases</a:t>
            </a:r>
          </a:p>
          <a:p>
            <a:r>
              <a:rPr lang="en-US" dirty="0" smtClean="0"/>
              <a:t>summaries</a:t>
            </a:r>
          </a:p>
          <a:p>
            <a:r>
              <a:rPr lang="en-US" dirty="0" smtClean="0"/>
              <a:t>If you got the knowledge/idea somewhere specific, you MUST document</a:t>
            </a:r>
            <a:endParaRPr lang="en-US" dirty="0"/>
          </a:p>
        </p:txBody>
      </p:sp>
    </p:spTree>
    <p:extLst>
      <p:ext uri="{BB962C8B-B14F-4D97-AF65-F5344CB8AC3E}">
        <p14:creationId xmlns:p14="http://schemas.microsoft.com/office/powerpoint/2010/main" val="1729552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err="1" smtClean="0"/>
              <a:t>Goleman</a:t>
            </a:r>
            <a:r>
              <a:rPr lang="en-US" smtClean="0"/>
              <a:t>, et al. </a:t>
            </a:r>
            <a:r>
              <a:rPr lang="en-US" u="sng" dirty="0" smtClean="0"/>
              <a:t>confirms</a:t>
            </a:r>
            <a:r>
              <a:rPr lang="en-US" dirty="0"/>
              <a:t> </a:t>
            </a:r>
            <a:r>
              <a:rPr lang="en-US" dirty="0" smtClean="0"/>
              <a:t>that it is only when groups exhibit the qualities of emotional intelligence that they can be perceived as smarter than individuals.  The authors </a:t>
            </a:r>
            <a:r>
              <a:rPr lang="en-US" u="sng" dirty="0" smtClean="0"/>
              <a:t>assert</a:t>
            </a:r>
            <a:r>
              <a:rPr lang="en-US" dirty="0" smtClean="0"/>
              <a:t> “Everyone in the group contributes to the overall level of emotional intelligence but the leader holds special sway in this regard” ((174) </a:t>
            </a:r>
            <a:endParaRPr lang="en-US" dirty="0"/>
          </a:p>
        </p:txBody>
      </p:sp>
    </p:spTree>
    <p:extLst>
      <p:ext uri="{BB962C8B-B14F-4D97-AF65-F5344CB8AC3E}">
        <p14:creationId xmlns:p14="http://schemas.microsoft.com/office/powerpoint/2010/main" val="32939337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more things</a:t>
            </a:r>
            <a:endParaRPr lang="en-US" dirty="0"/>
          </a:p>
        </p:txBody>
      </p:sp>
      <p:sp>
        <p:nvSpPr>
          <p:cNvPr id="3" name="Content Placeholder 2"/>
          <p:cNvSpPr>
            <a:spLocks noGrp="1"/>
          </p:cNvSpPr>
          <p:nvPr>
            <p:ph idx="1"/>
          </p:nvPr>
        </p:nvSpPr>
        <p:spPr>
          <a:xfrm>
            <a:off x="1043492" y="2323653"/>
            <a:ext cx="6777317" cy="3467547"/>
          </a:xfrm>
        </p:spPr>
        <p:txBody>
          <a:bodyPr/>
          <a:lstStyle/>
          <a:p>
            <a:r>
              <a:rPr lang="en-US" dirty="0" smtClean="0"/>
              <a:t>Long Quotes/Block quotes</a:t>
            </a:r>
          </a:p>
          <a:p>
            <a:pPr lvl="1"/>
            <a:r>
              <a:rPr lang="en-US" dirty="0" smtClean="0"/>
              <a:t>Four or more lines</a:t>
            </a:r>
          </a:p>
          <a:p>
            <a:pPr lvl="1"/>
            <a:r>
              <a:rPr lang="en-US" dirty="0" smtClean="0"/>
              <a:t>Indentented on the left ½ inch</a:t>
            </a:r>
          </a:p>
          <a:p>
            <a:pPr lvl="1"/>
            <a:r>
              <a:rPr lang="en-US" dirty="0" smtClean="0"/>
              <a:t>Still double-spaced</a:t>
            </a:r>
          </a:p>
          <a:p>
            <a:pPr lvl="1"/>
            <a:r>
              <a:rPr lang="en-US" dirty="0" smtClean="0"/>
              <a:t>Introduced with a colon</a:t>
            </a:r>
          </a:p>
          <a:p>
            <a:pPr lvl="1"/>
            <a:r>
              <a:rPr lang="en-US" dirty="0" smtClean="0"/>
              <a:t>No quotation marks</a:t>
            </a:r>
          </a:p>
          <a:p>
            <a:pPr lvl="1"/>
            <a:r>
              <a:rPr lang="en-US" dirty="0" smtClean="0"/>
              <a:t>Cited at the end</a:t>
            </a:r>
          </a:p>
          <a:p>
            <a:pPr lvl="1"/>
            <a:endParaRPr lang="en-US" dirty="0" smtClean="0"/>
          </a:p>
          <a:p>
            <a:pPr marL="365760" lvl="1" indent="0">
              <a:buNone/>
            </a:pPr>
            <a:endParaRPr lang="en-US" dirty="0"/>
          </a:p>
        </p:txBody>
      </p:sp>
    </p:spTree>
    <p:extLst>
      <p:ext uri="{BB962C8B-B14F-4D97-AF65-F5344CB8AC3E}">
        <p14:creationId xmlns:p14="http://schemas.microsoft.com/office/powerpoint/2010/main" val="402594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Example…long quote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Aronson describes the isolation that is commonly felt by those caring for patients suffering from Alzheimer’s disease:</a:t>
            </a:r>
          </a:p>
          <a:p>
            <a:pPr marL="640080" lvl="2" indent="0">
              <a:buNone/>
            </a:pPr>
            <a:r>
              <a:rPr lang="en-US" dirty="0" smtClean="0"/>
              <a:t>As the chronic illness develops and the physical and behavior signs of the patient become more pronounced, the caregiver senses his or her isolation even more intensely. Friends and relatives may socialize less frequently. Telephone calls visits may become few and far between, and the physical and emotional burdens of caring for the patient increase. (167)</a:t>
            </a:r>
          </a:p>
          <a:p>
            <a:pPr marL="68580" indent="0">
              <a:buNone/>
            </a:pPr>
            <a:r>
              <a:rPr lang="en-US" dirty="0" smtClean="0"/>
              <a:t>The author goes on….</a:t>
            </a:r>
          </a:p>
        </p:txBody>
      </p:sp>
    </p:spTree>
    <p:extLst>
      <p:ext uri="{BB962C8B-B14F-4D97-AF65-F5344CB8AC3E}">
        <p14:creationId xmlns:p14="http://schemas.microsoft.com/office/powerpoint/2010/main" val="29878471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Omissions and Changes</a:t>
            </a:r>
            <a:endParaRPr lang="en-US" dirty="0"/>
          </a:p>
        </p:txBody>
      </p:sp>
      <p:sp>
        <p:nvSpPr>
          <p:cNvPr id="3" name="Content Placeholder 2"/>
          <p:cNvSpPr>
            <a:spLocks noGrp="1"/>
          </p:cNvSpPr>
          <p:nvPr>
            <p:ph idx="1"/>
          </p:nvPr>
        </p:nvSpPr>
        <p:spPr/>
        <p:txBody>
          <a:bodyPr>
            <a:normAutofit lnSpcReduction="10000"/>
          </a:bodyPr>
          <a:lstStyle/>
          <a:p>
            <a:r>
              <a:rPr lang="en-US" dirty="0" smtClean="0"/>
              <a:t>Use ellipses inside a bracket to show omission </a:t>
            </a:r>
          </a:p>
          <a:p>
            <a:pPr lvl="1"/>
            <a:r>
              <a:rPr lang="en-US" dirty="0" smtClean="0"/>
              <a:t>“Sometimes it is necessary to change […] or omit some superfluous information” (Paxton)</a:t>
            </a:r>
          </a:p>
          <a:p>
            <a:pPr lvl="1"/>
            <a:r>
              <a:rPr lang="en-US" dirty="0" smtClean="0"/>
              <a:t>“When [Dr. Minor’s] sons said they wanted to be doctors” (32)</a:t>
            </a:r>
          </a:p>
          <a:p>
            <a:pPr lvl="1"/>
            <a:r>
              <a:rPr lang="en-US" dirty="0" smtClean="0"/>
              <a:t>“Insurance companies insinuate[d] themselves into” (33)</a:t>
            </a:r>
          </a:p>
          <a:p>
            <a:pPr lvl="1"/>
            <a:r>
              <a:rPr lang="en-US" dirty="0" smtClean="0"/>
              <a:t>“[D]</a:t>
            </a:r>
            <a:r>
              <a:rPr lang="en-US" dirty="0" err="1" smtClean="0"/>
              <a:t>octors</a:t>
            </a:r>
            <a:r>
              <a:rPr lang="en-US" dirty="0" smtClean="0"/>
              <a:t> and hospitals” (32)</a:t>
            </a:r>
            <a:endParaRPr lang="en-US" dirty="0"/>
          </a:p>
        </p:txBody>
      </p:sp>
    </p:spTree>
    <p:extLst>
      <p:ext uri="{BB962C8B-B14F-4D97-AF65-F5344CB8AC3E}">
        <p14:creationId xmlns:p14="http://schemas.microsoft.com/office/powerpoint/2010/main" val="1431333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 within a quote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Sometimes the source has really good quotes in it…how do you quote your source’s sources?</a:t>
            </a:r>
          </a:p>
          <a:p>
            <a:pPr lvl="1"/>
            <a:r>
              <a:rPr lang="en-US" dirty="0" smtClean="0"/>
              <a:t>Go to the bibliography and find the other source</a:t>
            </a:r>
          </a:p>
          <a:p>
            <a:pPr lvl="1"/>
            <a:r>
              <a:rPr lang="en-US" dirty="0" smtClean="0"/>
              <a:t>Quote within a quote: “The research, however, disagrees with Dr. Stetson, who claims that ‘Thirty percent of teenagers don’t get enough sleep’” (Paxton 32).</a:t>
            </a:r>
          </a:p>
          <a:p>
            <a:pPr lvl="1"/>
            <a:r>
              <a:rPr lang="en-US" dirty="0" smtClean="0"/>
              <a:t>“</a:t>
            </a:r>
            <a:r>
              <a:rPr lang="en-US" dirty="0"/>
              <a:t>Thirty percent of teenagers don’t get enough </a:t>
            </a:r>
            <a:r>
              <a:rPr lang="en-US" dirty="0" smtClean="0"/>
              <a:t>sleep” (</a:t>
            </a:r>
            <a:r>
              <a:rPr lang="en-US" dirty="0" err="1" smtClean="0"/>
              <a:t>qtd</a:t>
            </a:r>
            <a:r>
              <a:rPr lang="en-US" dirty="0" smtClean="0"/>
              <a:t>. in Paxton 32).</a:t>
            </a:r>
            <a:endParaRPr lang="en-US" dirty="0"/>
          </a:p>
        </p:txBody>
      </p:sp>
    </p:spTree>
    <p:extLst>
      <p:ext uri="{BB962C8B-B14F-4D97-AF65-F5344CB8AC3E}">
        <p14:creationId xmlns:p14="http://schemas.microsoft.com/office/powerpoint/2010/main" val="14619898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Quoting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Use direct quotations sparingly  as support for your own ideas</a:t>
            </a:r>
          </a:p>
          <a:p>
            <a:r>
              <a:rPr lang="en-US" dirty="0" smtClean="0"/>
              <a:t>Use primarily short quotes</a:t>
            </a:r>
          </a:p>
          <a:p>
            <a:r>
              <a:rPr lang="en-US" dirty="0" smtClean="0"/>
              <a:t>Be extremely careful when copying quotations</a:t>
            </a:r>
          </a:p>
          <a:p>
            <a:r>
              <a:rPr lang="en-US" dirty="0" smtClean="0"/>
              <a:t>Give credit to the sources</a:t>
            </a:r>
          </a:p>
          <a:p>
            <a:r>
              <a:rPr lang="en-US" dirty="0" smtClean="0"/>
              <a:t>Integrate quotations smoothly (grammar and style)</a:t>
            </a:r>
          </a:p>
          <a:p>
            <a:r>
              <a:rPr lang="en-US" dirty="0" smtClean="0"/>
              <a:t>Interpret/discuss all quotes (provide context)</a:t>
            </a:r>
          </a:p>
          <a:p>
            <a:r>
              <a:rPr lang="en-US" dirty="0" smtClean="0"/>
              <a:t>Use the author’s last name or the title to introduce the quote</a:t>
            </a:r>
          </a:p>
          <a:p>
            <a:r>
              <a:rPr lang="en-US" dirty="0" smtClean="0"/>
              <a:t>Use ellipses/brackets to omit/add to quotes</a:t>
            </a:r>
          </a:p>
          <a:p>
            <a:r>
              <a:rPr lang="en-US" dirty="0" smtClean="0"/>
              <a:t>Provide proper documentation</a:t>
            </a:r>
            <a:endParaRPr lang="en-US" dirty="0"/>
          </a:p>
        </p:txBody>
      </p:sp>
    </p:spTree>
    <p:extLst>
      <p:ext uri="{BB962C8B-B14F-4D97-AF65-F5344CB8AC3E}">
        <p14:creationId xmlns:p14="http://schemas.microsoft.com/office/powerpoint/2010/main" val="17558793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source:</a:t>
            </a:r>
            <a:endParaRPr lang="en-US" dirty="0"/>
          </a:p>
        </p:txBody>
      </p:sp>
      <p:sp>
        <p:nvSpPr>
          <p:cNvPr id="3" name="Content Placeholder 2"/>
          <p:cNvSpPr>
            <a:spLocks noGrp="1"/>
          </p:cNvSpPr>
          <p:nvPr>
            <p:ph idx="1"/>
          </p:nvPr>
        </p:nvSpPr>
        <p:spPr/>
        <p:txBody>
          <a:bodyPr/>
          <a:lstStyle/>
          <a:p>
            <a:r>
              <a:rPr lang="en-US" dirty="0" err="1"/>
              <a:t>Hult</a:t>
            </a:r>
            <a:r>
              <a:rPr lang="en-US" dirty="0"/>
              <a:t>, Christine A and Thomas N. </a:t>
            </a:r>
            <a:r>
              <a:rPr lang="en-US" dirty="0" err="1"/>
              <a:t>Huckin</a:t>
            </a:r>
            <a:r>
              <a:rPr lang="en-US" dirty="0"/>
              <a:t>. </a:t>
            </a:r>
            <a:r>
              <a:rPr lang="en-US" i="1" dirty="0"/>
              <a:t>The New Century Handbook</a:t>
            </a:r>
            <a:r>
              <a:rPr lang="en-US" dirty="0"/>
              <a:t>. New York: </a:t>
            </a:r>
            <a:r>
              <a:rPr lang="en-US" dirty="0" smtClean="0"/>
              <a:t>Pearson </a:t>
            </a:r>
            <a:r>
              <a:rPr lang="en-US" dirty="0"/>
              <a:t>Longman, 2008. Print.</a:t>
            </a:r>
          </a:p>
          <a:p>
            <a:pPr lvl="1"/>
            <a:r>
              <a:rPr lang="en-US" sz="1400" dirty="0" smtClean="0"/>
              <a:t>Please assume that I quoted, directly, everything.  Yes, some words are mine, but 95% is from the book.</a:t>
            </a:r>
            <a:endParaRPr lang="en-US" sz="1400" dirty="0"/>
          </a:p>
        </p:txBody>
      </p:sp>
    </p:spTree>
    <p:extLst>
      <p:ext uri="{BB962C8B-B14F-4D97-AF65-F5344CB8AC3E}">
        <p14:creationId xmlns:p14="http://schemas.microsoft.com/office/powerpoint/2010/main" val="27812981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Knowledge</a:t>
            </a:r>
            <a:endParaRPr lang="en-US" dirty="0"/>
          </a:p>
        </p:txBody>
      </p:sp>
      <p:sp>
        <p:nvSpPr>
          <p:cNvPr id="3" name="Content Placeholder 2"/>
          <p:cNvSpPr>
            <a:spLocks noGrp="1"/>
          </p:cNvSpPr>
          <p:nvPr>
            <p:ph idx="1"/>
          </p:nvPr>
        </p:nvSpPr>
        <p:spPr/>
        <p:txBody>
          <a:bodyPr/>
          <a:lstStyle/>
          <a:p>
            <a:r>
              <a:rPr lang="en-US" dirty="0" smtClean="0"/>
              <a:t>Stuff “known or accepted by educated people”</a:t>
            </a:r>
          </a:p>
          <a:p>
            <a:pPr lvl="1"/>
            <a:r>
              <a:rPr lang="en-US" dirty="0" smtClean="0"/>
              <a:t>Encyclopedias, popular media</a:t>
            </a:r>
          </a:p>
          <a:p>
            <a:pPr lvl="1"/>
            <a:r>
              <a:rPr lang="en-US" dirty="0" smtClean="0"/>
              <a:t>Did not pick up in a specific place</a:t>
            </a:r>
          </a:p>
          <a:p>
            <a:pPr lvl="1"/>
            <a:r>
              <a:rPr lang="en-US" dirty="0" smtClean="0"/>
              <a:t>Verified. Though only cited if </a:t>
            </a:r>
            <a:r>
              <a:rPr lang="en-US" dirty="0" err="1" smtClean="0"/>
              <a:t>quoted,etc</a:t>
            </a:r>
            <a:r>
              <a:rPr lang="en-US" dirty="0" smtClean="0"/>
              <a:t>.</a:t>
            </a:r>
          </a:p>
          <a:p>
            <a:pPr lvl="1"/>
            <a:r>
              <a:rPr lang="en-US" dirty="0" smtClean="0"/>
              <a:t>Better to document more than less</a:t>
            </a:r>
            <a:endParaRPr lang="en-US" dirty="0"/>
          </a:p>
        </p:txBody>
      </p:sp>
    </p:spTree>
    <p:extLst>
      <p:ext uri="{BB962C8B-B14F-4D97-AF65-F5344CB8AC3E}">
        <p14:creationId xmlns:p14="http://schemas.microsoft.com/office/powerpoint/2010/main" val="2988704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Unintentional Plagiarism</a:t>
            </a:r>
            <a:endParaRPr lang="en-US" dirty="0"/>
          </a:p>
        </p:txBody>
      </p:sp>
      <p:sp>
        <p:nvSpPr>
          <p:cNvPr id="3" name="Content Placeholder 2"/>
          <p:cNvSpPr>
            <a:spLocks noGrp="1"/>
          </p:cNvSpPr>
          <p:nvPr>
            <p:ph idx="1"/>
          </p:nvPr>
        </p:nvSpPr>
        <p:spPr/>
        <p:txBody>
          <a:bodyPr/>
          <a:lstStyle/>
          <a:p>
            <a:r>
              <a:rPr lang="en-US" dirty="0" smtClean="0"/>
              <a:t>Accidentally using phrases/words</a:t>
            </a:r>
          </a:p>
          <a:p>
            <a:pPr lvl="1"/>
            <a:r>
              <a:rPr lang="en-US" dirty="0" smtClean="0"/>
              <a:t>Usually copied down verbatim instead of in your words</a:t>
            </a:r>
          </a:p>
          <a:p>
            <a:pPr lvl="1"/>
            <a:r>
              <a:rPr lang="en-US" dirty="0" smtClean="0"/>
              <a:t>Even if you give credit for the source while paraphrasing, you must be careful with your wording.</a:t>
            </a:r>
            <a:endParaRPr lang="en-US" dirty="0"/>
          </a:p>
        </p:txBody>
      </p:sp>
    </p:spTree>
    <p:extLst>
      <p:ext uri="{BB962C8B-B14F-4D97-AF65-F5344CB8AC3E}">
        <p14:creationId xmlns:p14="http://schemas.microsoft.com/office/powerpoint/2010/main" val="2738814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Intentional Plagiarism</a:t>
            </a:r>
            <a:endParaRPr lang="en-US" dirty="0"/>
          </a:p>
        </p:txBody>
      </p:sp>
      <p:sp>
        <p:nvSpPr>
          <p:cNvPr id="3" name="Content Placeholder 2"/>
          <p:cNvSpPr>
            <a:spLocks noGrp="1"/>
          </p:cNvSpPr>
          <p:nvPr>
            <p:ph idx="1"/>
          </p:nvPr>
        </p:nvSpPr>
        <p:spPr/>
        <p:txBody>
          <a:bodyPr/>
          <a:lstStyle/>
          <a:p>
            <a:r>
              <a:rPr lang="en-US" dirty="0" smtClean="0"/>
              <a:t>Knowingly copying another’s words or ideas.</a:t>
            </a:r>
          </a:p>
          <a:p>
            <a:r>
              <a:rPr lang="en-US" dirty="0" smtClean="0"/>
              <a:t>Do NOT forget quotation marks, even for a couple of words</a:t>
            </a:r>
            <a:endParaRPr lang="en-US" dirty="0"/>
          </a:p>
        </p:txBody>
      </p:sp>
    </p:spTree>
    <p:extLst>
      <p:ext uri="{BB962C8B-B14F-4D97-AF65-F5344CB8AC3E}">
        <p14:creationId xmlns:p14="http://schemas.microsoft.com/office/powerpoint/2010/main" val="2087562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p:txBody>
          <a:bodyPr/>
          <a:lstStyle/>
          <a:p>
            <a:r>
              <a:rPr lang="en-US" dirty="0" smtClean="0"/>
              <a:t>Place the information in a new order</a:t>
            </a:r>
          </a:p>
          <a:p>
            <a:pPr marL="68580" indent="0">
              <a:buNone/>
            </a:pPr>
            <a:r>
              <a:rPr lang="en-US" dirty="0"/>
              <a:t> </a:t>
            </a:r>
            <a:endParaRPr lang="en-US" dirty="0" smtClean="0"/>
          </a:p>
          <a:p>
            <a:pPr marL="68580" indent="0">
              <a:buNone/>
            </a:pPr>
            <a:r>
              <a:rPr lang="en-US" dirty="0" smtClean="0"/>
              <a:t>see the example </a:t>
            </a:r>
            <a:r>
              <a:rPr lang="en-US" dirty="0" smtClean="0">
                <a:hlinkClick r:id="rId2" action="ppaction://hlinkfile"/>
              </a:rPr>
              <a:t>HERE</a:t>
            </a:r>
            <a:endParaRPr lang="en-US" dirty="0"/>
          </a:p>
        </p:txBody>
      </p:sp>
    </p:spTree>
    <p:extLst>
      <p:ext uri="{BB962C8B-B14F-4D97-AF65-F5344CB8AC3E}">
        <p14:creationId xmlns:p14="http://schemas.microsoft.com/office/powerpoint/2010/main" val="3846471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p:txBody>
          <a:bodyPr>
            <a:normAutofit fontScale="77500" lnSpcReduction="20000"/>
          </a:bodyPr>
          <a:lstStyle/>
          <a:p>
            <a:pPr marL="68580" indent="0">
              <a:buNone/>
            </a:pPr>
            <a:r>
              <a:rPr lang="en-US" b="1" u="sng" dirty="0"/>
              <a:t>2. BREAK THE COMPLEX IDEAS INTO SMALL UNITS:</a:t>
            </a:r>
            <a:endParaRPr lang="en-US" dirty="0"/>
          </a:p>
          <a:p>
            <a:r>
              <a:rPr lang="en-US" dirty="0"/>
              <a:t>ORIGINAL</a:t>
            </a:r>
          </a:p>
          <a:p>
            <a:pPr marL="68580" indent="0">
              <a:buNone/>
            </a:pPr>
            <a:r>
              <a:rPr lang="en-US" dirty="0"/>
              <a:t>The “perfect” search engine would guide users to every relevant location ranked in order of usefulness, without leaving anything out and without including anything irrelevant.  That engine doesn’t yet exist.</a:t>
            </a:r>
          </a:p>
          <a:p>
            <a:r>
              <a:rPr lang="en-US" dirty="0"/>
              <a:t>GOOD PARAPHRASE</a:t>
            </a:r>
          </a:p>
          <a:p>
            <a:pPr marL="68580" indent="0">
              <a:buNone/>
            </a:pPr>
            <a:r>
              <a:rPr lang="en-US" dirty="0" smtClean="0"/>
              <a:t>Schwartz </a:t>
            </a:r>
            <a:r>
              <a:rPr lang="en-US" dirty="0"/>
              <a:t>states that no Internet search tool is yet “perfect.”  If it were, it would lead you to all the appropriate locations on your topic.  It would rank all the Web sites </a:t>
            </a:r>
            <a:r>
              <a:rPr lang="en-US" dirty="0" smtClean="0"/>
              <a:t>by </a:t>
            </a:r>
            <a:r>
              <a:rPr lang="en-US" dirty="0"/>
              <a:t>how useful they were.  It would never leave something out that was relevant. It would never include anything that was irrelevant (29).</a:t>
            </a:r>
          </a:p>
          <a:p>
            <a:endParaRPr lang="en-US" dirty="0"/>
          </a:p>
        </p:txBody>
      </p:sp>
    </p:spTree>
    <p:extLst>
      <p:ext uri="{BB962C8B-B14F-4D97-AF65-F5344CB8AC3E}">
        <p14:creationId xmlns:p14="http://schemas.microsoft.com/office/powerpoint/2010/main" val="806315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Paraphrasing</a:t>
            </a:r>
            <a:endParaRPr lang="en-US" dirty="0"/>
          </a:p>
        </p:txBody>
      </p:sp>
      <p:sp>
        <p:nvSpPr>
          <p:cNvPr id="3" name="Content Placeholder 2"/>
          <p:cNvSpPr>
            <a:spLocks noGrp="1"/>
          </p:cNvSpPr>
          <p:nvPr>
            <p:ph idx="1"/>
          </p:nvPr>
        </p:nvSpPr>
        <p:spPr/>
        <p:txBody>
          <a:bodyPr/>
          <a:lstStyle/>
          <a:p>
            <a:r>
              <a:rPr lang="en-US" b="1" dirty="0"/>
              <a:t>3. </a:t>
            </a:r>
            <a:r>
              <a:rPr lang="en-US" b="1" u="sng" dirty="0"/>
              <a:t>USE CONCRETE, SIMPLE VOCABULARY IN PLACE OF TECHNICAL JARGON</a:t>
            </a:r>
            <a:r>
              <a:rPr lang="en-US" dirty="0"/>
              <a:t>:</a:t>
            </a:r>
          </a:p>
          <a:p>
            <a:pPr marL="640080" lvl="2" indent="0">
              <a:buNone/>
            </a:pPr>
            <a:endParaRPr lang="en-US" b="1" dirty="0" smtClean="0"/>
          </a:p>
          <a:p>
            <a:pPr marL="640080" lvl="2" indent="0">
              <a:buNone/>
            </a:pPr>
            <a:r>
              <a:rPr lang="en-US" b="1" dirty="0" smtClean="0"/>
              <a:t>Newsgroup</a:t>
            </a:r>
            <a:r>
              <a:rPr lang="en-US" b="1" dirty="0"/>
              <a:t>= </a:t>
            </a:r>
            <a:r>
              <a:rPr lang="en-US" dirty="0"/>
              <a:t>online bulletin board</a:t>
            </a:r>
          </a:p>
          <a:p>
            <a:pPr marL="640080" lvl="2" indent="0">
              <a:buNone/>
            </a:pPr>
            <a:r>
              <a:rPr lang="en-US" b="1" dirty="0"/>
              <a:t>Search engine= </a:t>
            </a:r>
            <a:r>
              <a:rPr lang="en-US" dirty="0"/>
              <a:t>Internet search tool</a:t>
            </a:r>
          </a:p>
          <a:p>
            <a:pPr marL="640080" lvl="2" indent="0">
              <a:buNone/>
            </a:pPr>
            <a:r>
              <a:rPr lang="en-US" b="1" dirty="0" smtClean="0"/>
              <a:t>Users</a:t>
            </a:r>
            <a:r>
              <a:rPr lang="en-US" b="1" dirty="0"/>
              <a:t>= </a:t>
            </a:r>
            <a:r>
              <a:rPr lang="en-US" dirty="0"/>
              <a:t>those who are using the Internet</a:t>
            </a:r>
          </a:p>
          <a:p>
            <a:pPr marL="640080" lvl="2" indent="0">
              <a:buNone/>
            </a:pPr>
            <a:r>
              <a:rPr lang="en-US" b="1" dirty="0" smtClean="0"/>
              <a:t>Location</a:t>
            </a:r>
            <a:r>
              <a:rPr lang="en-US" dirty="0"/>
              <a:t>= Web site found at a unique Internet address</a:t>
            </a:r>
          </a:p>
          <a:p>
            <a:pPr marL="68580" indent="0">
              <a:buNone/>
            </a:pPr>
            <a:endParaRPr lang="en-US" dirty="0"/>
          </a:p>
        </p:txBody>
      </p:sp>
    </p:spTree>
    <p:extLst>
      <p:ext uri="{BB962C8B-B14F-4D97-AF65-F5344CB8AC3E}">
        <p14:creationId xmlns:p14="http://schemas.microsoft.com/office/powerpoint/2010/main" val="9984590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1290</TotalTime>
  <Words>1549</Words>
  <Application>Microsoft Office PowerPoint</Application>
  <PresentationFormat>On-screen Show (4:3)</PresentationFormat>
  <Paragraphs>201</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Austin</vt:lpstr>
      <vt:lpstr>Using Sources:</vt:lpstr>
      <vt:lpstr>Plagiarism</vt:lpstr>
      <vt:lpstr>When to document</vt:lpstr>
      <vt:lpstr>Common Knowledge</vt:lpstr>
      <vt:lpstr>Unintentional Plagiarism</vt:lpstr>
      <vt:lpstr>Intentional Plagiarism</vt:lpstr>
      <vt:lpstr>Paraphrasing</vt:lpstr>
      <vt:lpstr>Paraphrasing</vt:lpstr>
      <vt:lpstr>Paraphrasing</vt:lpstr>
      <vt:lpstr>Paraphrasing</vt:lpstr>
      <vt:lpstr>Paraphrasing</vt:lpstr>
      <vt:lpstr>Integrating Paraphrases</vt:lpstr>
      <vt:lpstr>Example introduction</vt:lpstr>
      <vt:lpstr>Summarizing</vt:lpstr>
      <vt:lpstr>Summarizing</vt:lpstr>
      <vt:lpstr>Summaries: a few techniques</vt:lpstr>
      <vt:lpstr>Summaries</vt:lpstr>
      <vt:lpstr>Integrating Summaries</vt:lpstr>
      <vt:lpstr>Avoiding plagiarism</vt:lpstr>
      <vt:lpstr>Now you try</vt:lpstr>
      <vt:lpstr>Direct Quotations </vt:lpstr>
      <vt:lpstr>Integrating Direct Quotes</vt:lpstr>
      <vt:lpstr>Signal words/phrases</vt:lpstr>
      <vt:lpstr>Be grammatical about it</vt:lpstr>
      <vt:lpstr>Example</vt:lpstr>
      <vt:lpstr>Embedding Quotes</vt:lpstr>
      <vt:lpstr>Embedding Quotes</vt:lpstr>
      <vt:lpstr>Interpreting and Explaining </vt:lpstr>
      <vt:lpstr>Interpreting and explaining </vt:lpstr>
      <vt:lpstr>Example</vt:lpstr>
      <vt:lpstr>A few more things</vt:lpstr>
      <vt:lpstr>Example…long quote</vt:lpstr>
      <vt:lpstr>Omissions and Changes</vt:lpstr>
      <vt:lpstr>Quote within a quote</vt:lpstr>
      <vt:lpstr>Effective Quoting</vt:lpstr>
      <vt:lpstr>My source:</vt:lpstr>
    </vt:vector>
  </TitlesOfParts>
  <Company>Jordan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Sources:</dc:title>
  <dc:creator>Alisha Paxton</dc:creator>
  <cp:lastModifiedBy>Alisha Paxton</cp:lastModifiedBy>
  <cp:revision>32</cp:revision>
  <dcterms:created xsi:type="dcterms:W3CDTF">2013-02-22T15:44:21Z</dcterms:created>
  <dcterms:modified xsi:type="dcterms:W3CDTF">2017-11-29T21:51:01Z</dcterms:modified>
</cp:coreProperties>
</file>