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3029A5-4335-4BBD-BD05-A347B17B7AC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CC4338B-851C-4B26-A79F-305986174D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They Say I 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Gerald Graff and Cathy </a:t>
            </a:r>
            <a:r>
              <a:rPr lang="en-US" dirty="0" err="1" smtClean="0"/>
              <a:t>Birkenstein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</a:t>
            </a:r>
            <a:r>
              <a:rPr lang="en-US" dirty="0" smtClean="0"/>
              <a:t>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 why your claims matter</a:t>
            </a:r>
          </a:p>
          <a:p>
            <a:pPr lvl="1"/>
            <a:r>
              <a:rPr lang="en-US" dirty="0" smtClean="0"/>
              <a:t>X matter/is important because _______________.</a:t>
            </a:r>
          </a:p>
          <a:p>
            <a:pPr lvl="1"/>
            <a:r>
              <a:rPr lang="en-US" dirty="0" smtClean="0"/>
              <a:t>Although X may seem trivial, it is in fact crucial in terms of today’s concern over _______________.</a:t>
            </a:r>
          </a:p>
          <a:p>
            <a:pPr lvl="1"/>
            <a:r>
              <a:rPr lang="en-US" dirty="0" smtClean="0"/>
              <a:t>Ultimately, what is at stake here is ____________.</a:t>
            </a:r>
          </a:p>
          <a:p>
            <a:pPr lvl="1"/>
            <a:r>
              <a:rPr lang="en-US" dirty="0" smtClean="0"/>
              <a:t>These findings have important consequences for the broader domain of ______________.</a:t>
            </a:r>
          </a:p>
          <a:p>
            <a:pPr lvl="1"/>
            <a:r>
              <a:rPr lang="en-US" dirty="0" smtClean="0"/>
              <a:t>My discussion of X is in fact addressing that larger matter of ____________.</a:t>
            </a:r>
          </a:p>
          <a:p>
            <a:pPr lvl="1"/>
            <a:r>
              <a:rPr lang="en-US" dirty="0" smtClean="0"/>
              <a:t>These conclusions/this discovery will have significant application in__________ as well as _____________.</a:t>
            </a:r>
          </a:p>
          <a:p>
            <a:pPr lvl="1"/>
            <a:r>
              <a:rPr lang="en-US" dirty="0" smtClean="0"/>
              <a:t>Although X may seem to concern only a small group of ____________, it should in fact concern anyone who care about 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1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other ways to use sources.  You just have to think about what the relationship each source/quote has with your material.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Graff, </a:t>
            </a:r>
            <a:r>
              <a:rPr lang="en-US" dirty="0" err="1"/>
              <a:t>Geralf</a:t>
            </a:r>
            <a:r>
              <a:rPr lang="en-US" dirty="0"/>
              <a:t> and Cathy </a:t>
            </a:r>
            <a:r>
              <a:rPr lang="en-US" dirty="0" err="1"/>
              <a:t>Birkenstein</a:t>
            </a:r>
            <a:r>
              <a:rPr lang="en-US" dirty="0"/>
              <a:t>. </a:t>
            </a:r>
            <a:r>
              <a:rPr lang="en-US" i="1" dirty="0"/>
              <a:t>They Say I Say</a:t>
            </a:r>
            <a:r>
              <a:rPr lang="en-US" dirty="0"/>
              <a:t>. New </a:t>
            </a:r>
            <a:r>
              <a:rPr lang="en-US" dirty="0" smtClean="0"/>
              <a:t>	York</a:t>
            </a:r>
            <a:r>
              <a:rPr lang="en-US" dirty="0"/>
              <a:t>: W.W. Norton &amp; Co., 2006. Print.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1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Already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Quoting</a:t>
            </a:r>
          </a:p>
          <a:p>
            <a:r>
              <a:rPr lang="en-US" dirty="0" smtClean="0"/>
              <a:t>Documenting</a:t>
            </a:r>
          </a:p>
          <a:p>
            <a:r>
              <a:rPr lang="en-US" dirty="0" smtClean="0"/>
              <a:t>The need to introduce and discuss your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3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Don’t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innumerable ways to “use” or discuss a quote.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Using a quote from your own source, try to introduce or discuss the information according to the directions on each slide. If you need help, use the templates provided.</a:t>
            </a:r>
          </a:p>
        </p:txBody>
      </p:sp>
    </p:spTree>
    <p:extLst>
      <p:ext uri="{BB962C8B-B14F-4D97-AF65-F5344CB8AC3E}">
        <p14:creationId xmlns:p14="http://schemas.microsoft.com/office/powerpoint/2010/main" val="30762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Say They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what “they” say. Just the source/ideas, not a direct quote.</a:t>
            </a:r>
          </a:p>
          <a:p>
            <a:pPr lvl="1"/>
            <a:r>
              <a:rPr lang="en-US" dirty="0" smtClean="0"/>
              <a:t>A number of sociologists have recently suggested the X’s work has sever fundamentals problems.</a:t>
            </a:r>
          </a:p>
          <a:p>
            <a:pPr lvl="1"/>
            <a:r>
              <a:rPr lang="en-US" dirty="0" smtClean="0"/>
              <a:t>It has become common today to dismiss X’s contribution to the field of sociology</a:t>
            </a:r>
          </a:p>
          <a:p>
            <a:pPr lvl="1"/>
            <a:r>
              <a:rPr lang="en-US" dirty="0" smtClean="0"/>
              <a:t>In their recent work, Y and Z have offered harsh critiques of Dr. X for 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Say They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Explaining a quote: (full sentences)</a:t>
            </a:r>
          </a:p>
          <a:p>
            <a:pPr lvl="1"/>
            <a:r>
              <a:rPr lang="en-US" dirty="0" smtClean="0"/>
              <a:t>Basically, X is saying ______________.</a:t>
            </a:r>
          </a:p>
          <a:p>
            <a:pPr lvl="1"/>
            <a:r>
              <a:rPr lang="en-US" dirty="0" smtClean="0"/>
              <a:t>In other words, X believes ____________.</a:t>
            </a:r>
          </a:p>
          <a:p>
            <a:pPr lvl="1"/>
            <a:r>
              <a:rPr lang="en-US" dirty="0" smtClean="0"/>
              <a:t>In making this comment, X argues that _______________.</a:t>
            </a:r>
          </a:p>
          <a:p>
            <a:pPr lvl="1"/>
            <a:r>
              <a:rPr lang="en-US" dirty="0" smtClean="0"/>
              <a:t>X is insisting that _______________.</a:t>
            </a:r>
          </a:p>
          <a:p>
            <a:pPr lvl="1"/>
            <a:r>
              <a:rPr lang="en-US" dirty="0" smtClean="0"/>
              <a:t>X’s point is that _______________.</a:t>
            </a:r>
          </a:p>
          <a:p>
            <a:pPr lvl="1"/>
            <a:r>
              <a:rPr lang="en-US" dirty="0" smtClean="0"/>
              <a:t>The essence of X’s argument is that 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13905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Say They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Disagreeing, with reasons.</a:t>
            </a:r>
          </a:p>
          <a:p>
            <a:pPr lvl="1"/>
            <a:r>
              <a:rPr lang="en-US" dirty="0" smtClean="0"/>
              <a:t>I think X is mistaken because she over looks______________.</a:t>
            </a:r>
          </a:p>
          <a:p>
            <a:pPr lvl="1"/>
            <a:r>
              <a:rPr lang="en-US" dirty="0" smtClean="0"/>
              <a:t>X’s claim that _______________ rests upon the questionable assumption that ______________.</a:t>
            </a:r>
          </a:p>
          <a:p>
            <a:pPr lvl="1"/>
            <a:r>
              <a:rPr lang="en-US" dirty="0" smtClean="0"/>
              <a:t>X contradicts herself/can’t have it both ways.  On the one hand she argues _________________.  But on the other hand, she also says _____________.</a:t>
            </a:r>
          </a:p>
          <a:p>
            <a:pPr lvl="1"/>
            <a:r>
              <a:rPr lang="en-US" dirty="0" smtClean="0"/>
              <a:t>By focusing on ________________, X overlooks the deeper problem of ______________.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Say They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Agreeing with a difference</a:t>
            </a:r>
          </a:p>
          <a:p>
            <a:pPr lvl="1"/>
            <a:r>
              <a:rPr lang="en-US" dirty="0" smtClean="0"/>
              <a:t>Those unfamiliar with this school of thought  may be interested to know that it basically boils down to _____________.</a:t>
            </a:r>
          </a:p>
          <a:p>
            <a:pPr lvl="1"/>
            <a:r>
              <a:rPr lang="en-US" dirty="0" smtClean="0"/>
              <a:t>X surely is right about ___________ because, as she may not be aware, recent studies have shown that _______________.</a:t>
            </a:r>
          </a:p>
          <a:p>
            <a:pPr lvl="1"/>
            <a:r>
              <a:rPr lang="en-US" dirty="0" smtClean="0"/>
              <a:t>X’s theory of ____________ is extremely useful because it sheds insight on the difficult problem of_____________.</a:t>
            </a:r>
          </a:p>
          <a:p>
            <a:pPr lvl="1"/>
            <a:r>
              <a:rPr lang="en-US" dirty="0" smtClean="0"/>
              <a:t>If group X is right that ___________, as I think they are, then we need to reassess the popular assumption that 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Say They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Agreeing and disagreeing simultaneously</a:t>
            </a:r>
          </a:p>
          <a:p>
            <a:pPr lvl="1"/>
            <a:r>
              <a:rPr lang="en-US" dirty="0" smtClean="0"/>
              <a:t>Although I agree with X up to a point, I cannot accept his overall conclusion that _________________</a:t>
            </a:r>
          </a:p>
          <a:p>
            <a:pPr lvl="1"/>
            <a:r>
              <a:rPr lang="en-US" dirty="0" smtClean="0"/>
              <a:t>Though I concede that ________________, I still insist that __________.</a:t>
            </a:r>
          </a:p>
          <a:p>
            <a:pPr lvl="1"/>
            <a:r>
              <a:rPr lang="en-US" dirty="0" smtClean="0"/>
              <a:t>Although I disagree with much that X says, I fully </a:t>
            </a:r>
            <a:r>
              <a:rPr lang="en-US" smtClean="0"/>
              <a:t>endores </a:t>
            </a:r>
            <a:r>
              <a:rPr lang="en-US" dirty="0" smtClean="0"/>
              <a:t>his final conclusion that ________________.</a:t>
            </a:r>
          </a:p>
          <a:p>
            <a:pPr lvl="1"/>
            <a:r>
              <a:rPr lang="en-US" dirty="0" smtClean="0"/>
              <a:t>Whereas X provides ample evidence that _______________, Y and Z’s research on _____________ and ____________ </a:t>
            </a:r>
            <a:r>
              <a:rPr lang="en-US" dirty="0" err="1" smtClean="0"/>
              <a:t>convices</a:t>
            </a:r>
            <a:r>
              <a:rPr lang="en-US" dirty="0" smtClean="0"/>
              <a:t> me that ______________ instead.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9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Say They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Similarly, making concessions while still standing your ground</a:t>
            </a:r>
          </a:p>
          <a:p>
            <a:pPr lvl="1"/>
            <a:r>
              <a:rPr lang="en-US" dirty="0" smtClean="0"/>
              <a:t>Although I grant that ______________, I still maintain that ________.</a:t>
            </a:r>
          </a:p>
          <a:p>
            <a:pPr lvl="1"/>
            <a:r>
              <a:rPr lang="en-US" dirty="0" smtClean="0"/>
              <a:t>Proponents of X are right to argue that ____________.  But they exaggerate when they claim that _____________.</a:t>
            </a:r>
          </a:p>
          <a:p>
            <a:pPr lvl="1"/>
            <a:r>
              <a:rPr lang="en-US" dirty="0" smtClean="0"/>
              <a:t>While it is true that _______________, it does not necessarily follow that ______________.</a:t>
            </a:r>
          </a:p>
          <a:p>
            <a:pPr lvl="1"/>
            <a:r>
              <a:rPr lang="en-US" dirty="0" smtClean="0"/>
              <a:t>On the one hand, I agree with X that _____________. But on the other hand, I still insist that 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1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1794</TotalTime>
  <Words>636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Decatur</vt:lpstr>
      <vt:lpstr>They Say I Say</vt:lpstr>
      <vt:lpstr>What You Already Know</vt:lpstr>
      <vt:lpstr>What You Don’t Know</vt:lpstr>
      <vt:lpstr>I Say They Say</vt:lpstr>
      <vt:lpstr>I Say They Say</vt:lpstr>
      <vt:lpstr>I Say They Say</vt:lpstr>
      <vt:lpstr>I Say They Say</vt:lpstr>
      <vt:lpstr>I Say They Say</vt:lpstr>
      <vt:lpstr>I Say They Say</vt:lpstr>
      <vt:lpstr>TRY IT YOURSELF</vt:lpstr>
      <vt:lpstr>In summary…</vt:lpstr>
      <vt:lpstr>Source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Say I Say</dc:title>
  <dc:creator>Alisha Paxton</dc:creator>
  <cp:lastModifiedBy>Alisha Paxton</cp:lastModifiedBy>
  <cp:revision>11</cp:revision>
  <dcterms:created xsi:type="dcterms:W3CDTF">2013-02-25T14:40:43Z</dcterms:created>
  <dcterms:modified xsi:type="dcterms:W3CDTF">2017-11-14T16:17:46Z</dcterms:modified>
</cp:coreProperties>
</file>