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1" r:id="rId5"/>
    <p:sldId id="262" r:id="rId6"/>
    <p:sldId id="263" r:id="rId7"/>
    <p:sldId id="264" r:id="rId8"/>
    <p:sldId id="265" r:id="rId9"/>
    <p:sldId id="267" r:id="rId10"/>
    <p:sldId id="269" r:id="rId11"/>
    <p:sldId id="270" r:id="rId12"/>
    <p:sldId id="268" r:id="rId13"/>
    <p:sldId id="266" r:id="rId14"/>
    <p:sldId id="273" r:id="rId15"/>
    <p:sldId id="271" r:id="rId16"/>
    <p:sldId id="272" r:id="rId17"/>
    <p:sldId id="260" r:id="rId18"/>
    <p:sldId id="274" r:id="rId19"/>
    <p:sldId id="275" r:id="rId20"/>
    <p:sldId id="276" r:id="rId21"/>
    <p:sldId id="278" r:id="rId22"/>
    <p:sldId id="277" r:id="rId23"/>
    <p:sldId id="279" r:id="rId24"/>
    <p:sldId id="25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6" d="100"/>
          <a:sy n="56" d="100"/>
        </p:scale>
        <p:origin x="-102" y="-30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2C9A6086-98B2-4995-97DD-B96984E18213}" type="datetimeFigureOut">
              <a:rPr lang="en-US" smtClean="0"/>
              <a:t>12/1/2015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FF5EA2-BB5F-4B94-8C70-49AB6054793D}" type="slidenum">
              <a:rPr lang="en-US" smtClean="0"/>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C9A6086-98B2-4995-97DD-B96984E18213}" type="datetimeFigureOut">
              <a:rPr lang="en-US" smtClean="0"/>
              <a:t>12/1/2015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FF5EA2-BB5F-4B94-8C70-49AB6054793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C9A6086-98B2-4995-97DD-B96984E18213}" type="datetimeFigureOut">
              <a:rPr lang="en-US" smtClean="0"/>
              <a:t>12/1/2015</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05FF5EA2-BB5F-4B94-8C70-49AB6054793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C9A6086-98B2-4995-97DD-B96984E18213}" type="datetimeFigureOut">
              <a:rPr lang="en-US" smtClean="0"/>
              <a:t>12/1/2015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FF5EA2-BB5F-4B94-8C70-49AB6054793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C9A6086-98B2-4995-97DD-B96984E18213}" type="datetimeFigureOut">
              <a:rPr lang="en-US" smtClean="0"/>
              <a:t>12/1/2015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FF5EA2-BB5F-4B94-8C70-49AB6054793D}"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C9A6086-98B2-4995-97DD-B96984E18213}" type="datetimeFigureOut">
              <a:rPr lang="en-US" smtClean="0"/>
              <a:t>12/1/2015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FF5EA2-BB5F-4B94-8C70-49AB6054793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C9A6086-98B2-4995-97DD-B96984E18213}" type="datetimeFigureOut">
              <a:rPr lang="en-US" smtClean="0"/>
              <a:t>12/1/2015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FF5EA2-BB5F-4B94-8C70-49AB6054793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C9A6086-98B2-4995-97DD-B96984E18213}" type="datetimeFigureOut">
              <a:rPr lang="en-US" smtClean="0"/>
              <a:t>12/1/2015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FF5EA2-BB5F-4B94-8C70-49AB6054793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9A6086-98B2-4995-97DD-B96984E18213}" type="datetimeFigureOut">
              <a:rPr lang="en-US" smtClean="0"/>
              <a:t>12/1/2015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FF5EA2-BB5F-4B94-8C70-49AB6054793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C9A6086-98B2-4995-97DD-B96984E18213}" type="datetimeFigureOut">
              <a:rPr lang="en-US" smtClean="0"/>
              <a:t>12/1/2015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FF5EA2-BB5F-4B94-8C70-49AB6054793D}" type="slidenum">
              <a:rPr lang="en-US" smtClean="0"/>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2C9A6086-98B2-4995-97DD-B96984E18213}" type="datetimeFigureOut">
              <a:rPr lang="en-US" smtClean="0"/>
              <a:t>12/1/2015</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05FF5EA2-BB5F-4B94-8C70-49AB6054793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2C9A6086-98B2-4995-97DD-B96984E18213}" type="datetimeFigureOut">
              <a:rPr lang="en-US" smtClean="0"/>
              <a:t>12/1/2015</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05FF5EA2-BB5F-4B94-8C70-49AB6054793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argument_student%20example_dress%20code.doc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FORMAL ARGUMENT</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6879381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MANAGEABLE</a:t>
            </a:r>
            <a:endParaRPr lang="en-US" dirty="0"/>
          </a:p>
        </p:txBody>
      </p:sp>
      <p:sp>
        <p:nvSpPr>
          <p:cNvPr id="3" name="Content Placeholder 2"/>
          <p:cNvSpPr>
            <a:spLocks noGrp="1"/>
          </p:cNvSpPr>
          <p:nvPr>
            <p:ph idx="1"/>
          </p:nvPr>
        </p:nvSpPr>
        <p:spPr/>
        <p:txBody>
          <a:bodyPr/>
          <a:lstStyle/>
          <a:p>
            <a:pPr marL="118872" indent="0">
              <a:buNone/>
            </a:pPr>
            <a:r>
              <a:rPr lang="en-US" dirty="0" smtClean="0"/>
              <a:t>Claims should provide scope. </a:t>
            </a:r>
          </a:p>
          <a:p>
            <a:r>
              <a:rPr lang="en-US" dirty="0" smtClean="0"/>
              <a:t>Map/directions to conclusion</a:t>
            </a:r>
          </a:p>
          <a:p>
            <a:pPr lvl="1"/>
            <a:r>
              <a:rPr lang="en-US" dirty="0" smtClean="0"/>
              <a:t>Does not have to provide everything, rather an idea of where the essay goes.</a:t>
            </a:r>
          </a:p>
          <a:p>
            <a:pPr lvl="1"/>
            <a:r>
              <a:rPr lang="en-US" dirty="0" smtClean="0"/>
              <a:t>Does not have to state three examples (ala the five-paragraph essay).</a:t>
            </a:r>
          </a:p>
          <a:p>
            <a:r>
              <a:rPr lang="en-US" dirty="0" smtClean="0"/>
              <a:t>Fill </a:t>
            </a:r>
            <a:r>
              <a:rPr lang="en-US" dirty="0"/>
              <a:t>the length requirement yet avoid </a:t>
            </a:r>
            <a:r>
              <a:rPr lang="en-US" dirty="0" smtClean="0"/>
              <a:t>repetition</a:t>
            </a:r>
          </a:p>
          <a:p>
            <a:endParaRPr lang="en-US" dirty="0" smtClean="0"/>
          </a:p>
          <a:p>
            <a:pPr marL="118872" indent="0">
              <a:buNone/>
            </a:pPr>
            <a:endParaRPr lang="en-US" dirty="0"/>
          </a:p>
        </p:txBody>
      </p:sp>
    </p:spTree>
    <p:extLst>
      <p:ext uri="{BB962C8B-B14F-4D97-AF65-F5344CB8AC3E}">
        <p14:creationId xmlns:p14="http://schemas.microsoft.com/office/powerpoint/2010/main" val="12372381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a:t>
            </a:r>
            <a:endParaRPr lang="en-US" dirty="0"/>
          </a:p>
        </p:txBody>
      </p:sp>
      <p:sp>
        <p:nvSpPr>
          <p:cNvPr id="3" name="Content Placeholder 2"/>
          <p:cNvSpPr>
            <a:spLocks noGrp="1"/>
          </p:cNvSpPr>
          <p:nvPr>
            <p:ph idx="1"/>
          </p:nvPr>
        </p:nvSpPr>
        <p:spPr/>
        <p:txBody>
          <a:bodyPr/>
          <a:lstStyle/>
          <a:p>
            <a:pPr marL="118872" indent="0">
              <a:buNone/>
            </a:pPr>
            <a:endParaRPr lang="en-US" dirty="0" smtClean="0"/>
          </a:p>
          <a:p>
            <a:pPr marL="118872" indent="0">
              <a:buNone/>
            </a:pPr>
            <a:r>
              <a:rPr lang="en-US" dirty="0" smtClean="0"/>
              <a:t>Details and specifics allow the claim to </a:t>
            </a:r>
          </a:p>
          <a:p>
            <a:pPr marL="118872" indent="0">
              <a:buNone/>
            </a:pPr>
            <a:endParaRPr lang="en-US" dirty="0" smtClean="0"/>
          </a:p>
          <a:p>
            <a:r>
              <a:rPr lang="en-US" dirty="0" smtClean="0"/>
              <a:t>Take a specific side or stance on the issue</a:t>
            </a:r>
          </a:p>
          <a:p>
            <a:r>
              <a:rPr lang="en-US" dirty="0" smtClean="0"/>
              <a:t>Provide scope</a:t>
            </a:r>
          </a:p>
          <a:p>
            <a:r>
              <a:rPr lang="en-US" dirty="0" smtClean="0"/>
              <a:t>Allow the audience to expect what is coming</a:t>
            </a:r>
          </a:p>
        </p:txBody>
      </p:sp>
    </p:spTree>
    <p:extLst>
      <p:ext uri="{BB962C8B-B14F-4D97-AF65-F5344CB8AC3E}">
        <p14:creationId xmlns:p14="http://schemas.microsoft.com/office/powerpoint/2010/main" val="36656413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IMPROPER CLAIMS**</a:t>
            </a:r>
            <a:endParaRPr lang="en-US" dirty="0"/>
          </a:p>
        </p:txBody>
      </p:sp>
      <p:sp>
        <p:nvSpPr>
          <p:cNvPr id="3" name="Content Placeholder 2"/>
          <p:cNvSpPr>
            <a:spLocks noGrp="1"/>
          </p:cNvSpPr>
          <p:nvPr>
            <p:ph idx="1"/>
          </p:nvPr>
        </p:nvSpPr>
        <p:spPr>
          <a:xfrm>
            <a:off x="457200" y="1775191"/>
            <a:ext cx="8229600" cy="1425209"/>
          </a:xfrm>
        </p:spPr>
        <p:txBody>
          <a:bodyPr/>
          <a:lstStyle/>
          <a:p>
            <a:pPr marL="118872" lvl="0" indent="0">
              <a:buNone/>
            </a:pPr>
            <a:r>
              <a:rPr lang="en-US" dirty="0"/>
              <a:t>This paper will address the characteristics of a good corporate manager.</a:t>
            </a:r>
          </a:p>
          <a:p>
            <a:pPr marL="118872" indent="0">
              <a:buNone/>
            </a:pPr>
            <a:endParaRPr lang="en-US" dirty="0"/>
          </a:p>
        </p:txBody>
      </p:sp>
      <p:sp>
        <p:nvSpPr>
          <p:cNvPr id="4" name="TextBox 3"/>
          <p:cNvSpPr txBox="1"/>
          <p:nvPr/>
        </p:nvSpPr>
        <p:spPr>
          <a:xfrm>
            <a:off x="457200" y="3886200"/>
            <a:ext cx="8305800" cy="2585323"/>
          </a:xfrm>
          <a:prstGeom prst="rect">
            <a:avLst/>
          </a:prstGeom>
          <a:noFill/>
        </p:spPr>
        <p:txBody>
          <a:bodyPr wrap="square" rtlCol="0">
            <a:spAutoFit/>
          </a:bodyPr>
          <a:lstStyle/>
          <a:p>
            <a:r>
              <a:rPr lang="en-US" sz="3600" dirty="0"/>
              <a:t>The very trait that makes for an effective corporate manager—the drive to succeed—can also make the leader domineering and therefore </a:t>
            </a:r>
            <a:r>
              <a:rPr lang="en-US" sz="3600" dirty="0" smtClean="0"/>
              <a:t>ineffective.</a:t>
            </a:r>
            <a:endParaRPr lang="en-US" sz="3600" dirty="0"/>
          </a:p>
          <a:p>
            <a:endParaRPr lang="en-US" dirty="0"/>
          </a:p>
        </p:txBody>
      </p:sp>
    </p:spTree>
    <p:extLst>
      <p:ext uri="{BB962C8B-B14F-4D97-AF65-F5344CB8AC3E}">
        <p14:creationId xmlns:p14="http://schemas.microsoft.com/office/powerpoint/2010/main" val="14441575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IMPROPER CLAIMS*</a:t>
            </a:r>
            <a:endParaRPr lang="en-US" dirty="0"/>
          </a:p>
        </p:txBody>
      </p:sp>
      <p:sp>
        <p:nvSpPr>
          <p:cNvPr id="3" name="Content Placeholder 2"/>
          <p:cNvSpPr>
            <a:spLocks noGrp="1"/>
          </p:cNvSpPr>
          <p:nvPr>
            <p:ph idx="1"/>
          </p:nvPr>
        </p:nvSpPr>
        <p:spPr>
          <a:xfrm>
            <a:off x="457200" y="1775191"/>
            <a:ext cx="8229600" cy="1272809"/>
          </a:xfrm>
        </p:spPr>
        <p:txBody>
          <a:bodyPr/>
          <a:lstStyle/>
          <a:p>
            <a:pPr marL="118872" indent="0">
              <a:buNone/>
            </a:pPr>
            <a:r>
              <a:rPr lang="en-US" dirty="0" smtClean="0"/>
              <a:t>OPINION: I think Virginia Woolf is better than James Joyce.</a:t>
            </a:r>
            <a:endParaRPr lang="en-US" dirty="0"/>
          </a:p>
        </p:txBody>
      </p:sp>
      <p:sp>
        <p:nvSpPr>
          <p:cNvPr id="4" name="TextBox 3"/>
          <p:cNvSpPr txBox="1"/>
          <p:nvPr/>
        </p:nvSpPr>
        <p:spPr>
          <a:xfrm>
            <a:off x="533400" y="3048000"/>
            <a:ext cx="8229600" cy="1815882"/>
          </a:xfrm>
          <a:prstGeom prst="rect">
            <a:avLst/>
          </a:prstGeom>
          <a:noFill/>
        </p:spPr>
        <p:txBody>
          <a:bodyPr wrap="square" rtlCol="0">
            <a:spAutoFit/>
          </a:bodyPr>
          <a:lstStyle/>
          <a:p>
            <a:r>
              <a:rPr lang="en-US" sz="2800" dirty="0" smtClean="0"/>
              <a:t>ARGUMENT: Virginia Woolf is a more effective writer than James Joyce because she does not rely on elaborate language devices that ultimately confuse and alienate the reader.</a:t>
            </a:r>
            <a:endParaRPr lang="en-US" sz="2800" dirty="0"/>
          </a:p>
        </p:txBody>
      </p:sp>
    </p:spTree>
    <p:extLst>
      <p:ext uri="{BB962C8B-B14F-4D97-AF65-F5344CB8AC3E}">
        <p14:creationId xmlns:p14="http://schemas.microsoft.com/office/powerpoint/2010/main" val="4143962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IMPROPER CLAIMS***</a:t>
            </a:r>
            <a:endParaRPr lang="en-US" dirty="0"/>
          </a:p>
        </p:txBody>
      </p:sp>
      <p:sp>
        <p:nvSpPr>
          <p:cNvPr id="3" name="Content Placeholder 2"/>
          <p:cNvSpPr>
            <a:spLocks noGrp="1"/>
          </p:cNvSpPr>
          <p:nvPr>
            <p:ph idx="1"/>
          </p:nvPr>
        </p:nvSpPr>
        <p:spPr>
          <a:xfrm>
            <a:off x="457200" y="1775191"/>
            <a:ext cx="8229600" cy="815609"/>
          </a:xfrm>
        </p:spPr>
        <p:txBody>
          <a:bodyPr/>
          <a:lstStyle/>
          <a:p>
            <a:pPr marL="118872" indent="0">
              <a:buNone/>
            </a:pPr>
            <a:r>
              <a:rPr lang="en-US" dirty="0"/>
              <a:t>Pollution is bad for the </a:t>
            </a:r>
            <a:r>
              <a:rPr lang="en-US" dirty="0" smtClean="0"/>
              <a:t>environment.</a:t>
            </a:r>
            <a:endParaRPr lang="en-US" dirty="0"/>
          </a:p>
        </p:txBody>
      </p:sp>
      <p:sp>
        <p:nvSpPr>
          <p:cNvPr id="4" name="TextBox 3"/>
          <p:cNvSpPr txBox="1"/>
          <p:nvPr/>
        </p:nvSpPr>
        <p:spPr>
          <a:xfrm>
            <a:off x="491067" y="2590800"/>
            <a:ext cx="8382000" cy="584775"/>
          </a:xfrm>
          <a:prstGeom prst="rect">
            <a:avLst/>
          </a:prstGeom>
          <a:noFill/>
        </p:spPr>
        <p:txBody>
          <a:bodyPr wrap="square" rtlCol="0">
            <a:spAutoFit/>
          </a:bodyPr>
          <a:lstStyle/>
          <a:p>
            <a:r>
              <a:rPr lang="en-US" sz="3200" dirty="0"/>
              <a:t>Drug use is detrimental to society</a:t>
            </a:r>
          </a:p>
        </p:txBody>
      </p:sp>
      <p:sp>
        <p:nvSpPr>
          <p:cNvPr id="5" name="TextBox 4"/>
          <p:cNvSpPr txBox="1"/>
          <p:nvPr/>
        </p:nvSpPr>
        <p:spPr>
          <a:xfrm>
            <a:off x="491067" y="3271391"/>
            <a:ext cx="8382000" cy="1077218"/>
          </a:xfrm>
          <a:prstGeom prst="rect">
            <a:avLst/>
          </a:prstGeom>
          <a:noFill/>
        </p:spPr>
        <p:txBody>
          <a:bodyPr wrap="square" rtlCol="0">
            <a:spAutoFit/>
          </a:bodyPr>
          <a:lstStyle/>
          <a:p>
            <a:r>
              <a:rPr lang="en-US" sz="3200" dirty="0"/>
              <a:t>Violent revolutions have had both positive and negative results for man. </a:t>
            </a:r>
          </a:p>
        </p:txBody>
      </p:sp>
      <p:sp>
        <p:nvSpPr>
          <p:cNvPr id="6" name="TextBox 5"/>
          <p:cNvSpPr txBox="1"/>
          <p:nvPr/>
        </p:nvSpPr>
        <p:spPr>
          <a:xfrm>
            <a:off x="482600" y="4572000"/>
            <a:ext cx="7814733" cy="1077218"/>
          </a:xfrm>
          <a:prstGeom prst="rect">
            <a:avLst/>
          </a:prstGeom>
          <a:noFill/>
        </p:spPr>
        <p:txBody>
          <a:bodyPr wrap="square" rtlCol="0">
            <a:spAutoFit/>
          </a:bodyPr>
          <a:lstStyle/>
          <a:p>
            <a:r>
              <a:rPr lang="en-US" sz="3200" dirty="0"/>
              <a:t>The jeans industry targets its advertisements to appeal to young adults. </a:t>
            </a:r>
          </a:p>
        </p:txBody>
      </p:sp>
    </p:spTree>
    <p:extLst>
      <p:ext uri="{BB962C8B-B14F-4D97-AF65-F5344CB8AC3E}">
        <p14:creationId xmlns:p14="http://schemas.microsoft.com/office/powerpoint/2010/main" val="3838092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IMPROPER CLAIM***</a:t>
            </a:r>
            <a:endParaRPr lang="en-US" dirty="0"/>
          </a:p>
        </p:txBody>
      </p:sp>
      <p:sp>
        <p:nvSpPr>
          <p:cNvPr id="3" name="Content Placeholder 2"/>
          <p:cNvSpPr>
            <a:spLocks noGrp="1"/>
          </p:cNvSpPr>
          <p:nvPr>
            <p:ph idx="1"/>
          </p:nvPr>
        </p:nvSpPr>
        <p:spPr>
          <a:xfrm>
            <a:off x="457200" y="1775191"/>
            <a:ext cx="8229600" cy="4778009"/>
          </a:xfrm>
        </p:spPr>
        <p:txBody>
          <a:bodyPr>
            <a:noAutofit/>
          </a:bodyPr>
          <a:lstStyle/>
          <a:p>
            <a:pPr lvl="0"/>
            <a:r>
              <a:rPr lang="en-US" sz="2400" dirty="0"/>
              <a:t>At least 25 percent of the federal budget should be spent on helping upgrade business to clean technologies, researching renewable energy sources, and planting more trees in order to control or eliminate pollution.</a:t>
            </a:r>
          </a:p>
          <a:p>
            <a:pPr lvl="0"/>
            <a:r>
              <a:rPr lang="en-US" sz="2400" dirty="0" smtClean="0"/>
              <a:t>Illegal </a:t>
            </a:r>
            <a:r>
              <a:rPr lang="en-US" sz="2400" dirty="0"/>
              <a:t>drug use is detrimental because it encourages gang violence</a:t>
            </a:r>
            <a:r>
              <a:rPr lang="en-US" sz="2400" dirty="0" smtClean="0"/>
              <a:t>.</a:t>
            </a:r>
          </a:p>
          <a:p>
            <a:pPr lvl="0"/>
            <a:r>
              <a:rPr lang="en-US" sz="2400" dirty="0"/>
              <a:t>By inventing new terms, such as “loose fit” and “relaxed fit”, the jean industry has attempted to normalize, even glorify, its product for an older and fatter generation.</a:t>
            </a:r>
          </a:p>
          <a:p>
            <a:pPr lvl="0"/>
            <a:r>
              <a:rPr lang="en-US" sz="2400" dirty="0"/>
              <a:t>Although violent revolutions begin to redress long-standing social inequities, they often do so at the cost of long-term economic dysfunction and the suffering that attends it</a:t>
            </a:r>
            <a:r>
              <a:rPr lang="en-US" sz="2400" dirty="0" smtClean="0"/>
              <a:t>.</a:t>
            </a:r>
            <a:endParaRPr lang="en-US" sz="2400" dirty="0"/>
          </a:p>
        </p:txBody>
      </p:sp>
    </p:spTree>
    <p:extLst>
      <p:ext uri="{BB962C8B-B14F-4D97-AF65-F5344CB8AC3E}">
        <p14:creationId xmlns:p14="http://schemas.microsoft.com/office/powerpoint/2010/main" val="3023028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IMPROPER CLAIMS**</a:t>
            </a:r>
            <a:endParaRPr lang="en-US" dirty="0"/>
          </a:p>
        </p:txBody>
      </p:sp>
      <p:sp>
        <p:nvSpPr>
          <p:cNvPr id="3" name="Content Placeholder 2"/>
          <p:cNvSpPr>
            <a:spLocks noGrp="1"/>
          </p:cNvSpPr>
          <p:nvPr>
            <p:ph idx="1"/>
          </p:nvPr>
        </p:nvSpPr>
        <p:spPr>
          <a:xfrm>
            <a:off x="457200" y="1775191"/>
            <a:ext cx="8229600" cy="1653809"/>
          </a:xfrm>
        </p:spPr>
        <p:txBody>
          <a:bodyPr/>
          <a:lstStyle/>
          <a:p>
            <a:pPr marL="118872" lvl="0" indent="0">
              <a:buNone/>
            </a:pPr>
            <a:r>
              <a:rPr lang="en-US" dirty="0"/>
              <a:t>An important part of one’s college education is learning to better understand others’ points of view.</a:t>
            </a:r>
          </a:p>
          <a:p>
            <a:endParaRPr lang="en-US" dirty="0"/>
          </a:p>
        </p:txBody>
      </p:sp>
      <p:sp>
        <p:nvSpPr>
          <p:cNvPr id="4" name="TextBox 3"/>
          <p:cNvSpPr txBox="1"/>
          <p:nvPr/>
        </p:nvSpPr>
        <p:spPr>
          <a:xfrm>
            <a:off x="381000" y="4191000"/>
            <a:ext cx="8382000" cy="2523768"/>
          </a:xfrm>
          <a:prstGeom prst="rect">
            <a:avLst/>
          </a:prstGeom>
          <a:noFill/>
        </p:spPr>
        <p:txBody>
          <a:bodyPr wrap="square" rtlCol="0">
            <a:spAutoFit/>
          </a:bodyPr>
          <a:lstStyle/>
          <a:p>
            <a:r>
              <a:rPr lang="en-US" sz="2800" dirty="0"/>
              <a:t>Although an important part of one’s college education is learning to better understand others’ points of view, a persistent danger is that the students will simply be required to substitute the teacher’s answers for the ones they grew up uncritically believing.</a:t>
            </a:r>
          </a:p>
          <a:p>
            <a:endParaRPr lang="en-US" dirty="0"/>
          </a:p>
        </p:txBody>
      </p:sp>
    </p:spTree>
    <p:extLst>
      <p:ext uri="{BB962C8B-B14F-4D97-AF65-F5344CB8AC3E}">
        <p14:creationId xmlns:p14="http://schemas.microsoft.com/office/powerpoint/2010/main" val="37428511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CLAIMS*</a:t>
            </a:r>
            <a:endParaRPr lang="en-US" dirty="0"/>
          </a:p>
        </p:txBody>
      </p:sp>
      <p:sp>
        <p:nvSpPr>
          <p:cNvPr id="3" name="Content Placeholder 2"/>
          <p:cNvSpPr>
            <a:spLocks noGrp="1"/>
          </p:cNvSpPr>
          <p:nvPr>
            <p:ph idx="1"/>
          </p:nvPr>
        </p:nvSpPr>
        <p:spPr>
          <a:xfrm>
            <a:off x="448349" y="2133600"/>
            <a:ext cx="8229600" cy="663209"/>
          </a:xfrm>
        </p:spPr>
        <p:txBody>
          <a:bodyPr/>
          <a:lstStyle/>
          <a:p>
            <a:pPr marL="118872" indent="0">
              <a:buNone/>
            </a:pPr>
            <a:r>
              <a:rPr lang="en-US" dirty="0" smtClean="0"/>
              <a:t>Claims cannot rely on the following “evidence”</a:t>
            </a:r>
            <a:endParaRPr lang="en-US" dirty="0"/>
          </a:p>
        </p:txBody>
      </p:sp>
      <p:sp>
        <p:nvSpPr>
          <p:cNvPr id="5" name="TextBox 4"/>
          <p:cNvSpPr txBox="1"/>
          <p:nvPr/>
        </p:nvSpPr>
        <p:spPr>
          <a:xfrm>
            <a:off x="1019849" y="2960132"/>
            <a:ext cx="7086600" cy="369332"/>
          </a:xfrm>
          <a:prstGeom prst="rect">
            <a:avLst/>
          </a:prstGeom>
          <a:noFill/>
        </p:spPr>
        <p:txBody>
          <a:bodyPr wrap="square" rtlCol="0">
            <a:spAutoFit/>
          </a:bodyPr>
          <a:lstStyle/>
          <a:p>
            <a:r>
              <a:rPr lang="en-US" dirty="0" smtClean="0"/>
              <a:t>Because I said so</a:t>
            </a:r>
            <a:endParaRPr lang="en-US" dirty="0"/>
          </a:p>
        </p:txBody>
      </p:sp>
      <p:sp>
        <p:nvSpPr>
          <p:cNvPr id="6" name="TextBox 5"/>
          <p:cNvSpPr txBox="1"/>
          <p:nvPr/>
        </p:nvSpPr>
        <p:spPr>
          <a:xfrm>
            <a:off x="990600" y="3447828"/>
            <a:ext cx="6172200" cy="646331"/>
          </a:xfrm>
          <a:prstGeom prst="rect">
            <a:avLst/>
          </a:prstGeom>
          <a:noFill/>
        </p:spPr>
        <p:txBody>
          <a:bodyPr wrap="square" rtlCol="0">
            <a:spAutoFit/>
          </a:bodyPr>
          <a:lstStyle/>
          <a:p>
            <a:r>
              <a:rPr lang="en-US" dirty="0" smtClean="0"/>
              <a:t>Because my friends/relatives think so</a:t>
            </a:r>
          </a:p>
          <a:p>
            <a:r>
              <a:rPr lang="en-US" dirty="0" smtClean="0"/>
              <a:t>Because most people think so</a:t>
            </a:r>
            <a:endParaRPr lang="en-US" dirty="0"/>
          </a:p>
        </p:txBody>
      </p:sp>
      <p:sp>
        <p:nvSpPr>
          <p:cNvPr id="7" name="TextBox 6"/>
          <p:cNvSpPr txBox="1"/>
          <p:nvPr/>
        </p:nvSpPr>
        <p:spPr>
          <a:xfrm>
            <a:off x="990600" y="4191000"/>
            <a:ext cx="6172200" cy="646331"/>
          </a:xfrm>
          <a:prstGeom prst="rect">
            <a:avLst/>
          </a:prstGeom>
          <a:noFill/>
        </p:spPr>
        <p:txBody>
          <a:bodyPr wrap="square" rtlCol="0">
            <a:spAutoFit/>
          </a:bodyPr>
          <a:lstStyle/>
          <a:p>
            <a:r>
              <a:rPr lang="en-US" dirty="0" smtClean="0"/>
              <a:t>Because it’s tradition</a:t>
            </a:r>
          </a:p>
          <a:p>
            <a:r>
              <a:rPr lang="en-US" dirty="0" smtClean="0"/>
              <a:t>Because that’s the way it’s always been</a:t>
            </a:r>
            <a:endParaRPr lang="en-US" dirty="0"/>
          </a:p>
        </p:txBody>
      </p:sp>
      <p:sp>
        <p:nvSpPr>
          <p:cNvPr id="8" name="TextBox 7"/>
          <p:cNvSpPr txBox="1"/>
          <p:nvPr/>
        </p:nvSpPr>
        <p:spPr>
          <a:xfrm>
            <a:off x="1002916" y="4954137"/>
            <a:ext cx="5029200" cy="369332"/>
          </a:xfrm>
          <a:prstGeom prst="rect">
            <a:avLst/>
          </a:prstGeom>
          <a:noFill/>
        </p:spPr>
        <p:txBody>
          <a:bodyPr wrap="square" rtlCol="0">
            <a:spAutoFit/>
          </a:bodyPr>
          <a:lstStyle/>
          <a:p>
            <a:r>
              <a:rPr lang="en-US" dirty="0" smtClean="0"/>
              <a:t>Because it’s obvious</a:t>
            </a:r>
            <a:endParaRPr lang="en-US" dirty="0"/>
          </a:p>
        </p:txBody>
      </p:sp>
      <p:sp>
        <p:nvSpPr>
          <p:cNvPr id="9" name="TextBox 8"/>
          <p:cNvSpPr txBox="1"/>
          <p:nvPr/>
        </p:nvSpPr>
        <p:spPr>
          <a:xfrm>
            <a:off x="999067" y="5499100"/>
            <a:ext cx="4495800" cy="381000"/>
          </a:xfrm>
          <a:prstGeom prst="rect">
            <a:avLst/>
          </a:prstGeom>
          <a:noFill/>
        </p:spPr>
        <p:txBody>
          <a:bodyPr wrap="square" rtlCol="0">
            <a:spAutoFit/>
          </a:bodyPr>
          <a:lstStyle/>
          <a:p>
            <a:r>
              <a:rPr lang="en-US" dirty="0" smtClean="0"/>
              <a:t>Because it’s morally right</a:t>
            </a:r>
            <a:endParaRPr lang="en-US" dirty="0"/>
          </a:p>
        </p:txBody>
      </p:sp>
    </p:spTree>
    <p:extLst>
      <p:ext uri="{BB962C8B-B14F-4D97-AF65-F5344CB8AC3E}">
        <p14:creationId xmlns:p14="http://schemas.microsoft.com/office/powerpoint/2010/main" val="3092676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REASONS and EVIDENCE</a:t>
            </a:r>
            <a:endParaRPr lang="en-US" dirty="0"/>
          </a:p>
        </p:txBody>
      </p:sp>
      <p:sp>
        <p:nvSpPr>
          <p:cNvPr id="3" name="Content Placeholder 2"/>
          <p:cNvSpPr>
            <a:spLocks noGrp="1"/>
          </p:cNvSpPr>
          <p:nvPr>
            <p:ph idx="1"/>
          </p:nvPr>
        </p:nvSpPr>
        <p:spPr/>
        <p:txBody>
          <a:bodyPr/>
          <a:lstStyle/>
          <a:p>
            <a:pPr marL="118872" indent="0">
              <a:buNone/>
            </a:pPr>
            <a:r>
              <a:rPr lang="en-US" dirty="0" smtClean="0"/>
              <a:t>Reasons </a:t>
            </a:r>
          </a:p>
          <a:p>
            <a:pPr lvl="1"/>
            <a:r>
              <a:rPr lang="en-US" dirty="0" smtClean="0"/>
              <a:t>are the logic behind a claim</a:t>
            </a:r>
          </a:p>
          <a:p>
            <a:pPr lvl="1"/>
            <a:r>
              <a:rPr lang="en-US" dirty="0" smtClean="0"/>
              <a:t>Connect the evidence to the claim </a:t>
            </a:r>
            <a:endParaRPr lang="en-US" dirty="0"/>
          </a:p>
          <a:p>
            <a:pPr marL="118872" indent="0">
              <a:buNone/>
            </a:pPr>
            <a:r>
              <a:rPr lang="en-US" dirty="0" smtClean="0"/>
              <a:t>Evidence</a:t>
            </a:r>
          </a:p>
          <a:p>
            <a:pPr lvl="1"/>
            <a:r>
              <a:rPr lang="en-US" dirty="0" smtClean="0"/>
              <a:t>The data, statistics, expert testimony, etc. that provides substantial proof of your claim</a:t>
            </a:r>
          </a:p>
          <a:p>
            <a:pPr lvl="1"/>
            <a:r>
              <a:rPr lang="en-US" dirty="0" smtClean="0"/>
              <a:t>Play the skeptic</a:t>
            </a:r>
          </a:p>
          <a:p>
            <a:pPr lvl="2"/>
            <a:r>
              <a:rPr lang="en-US" dirty="0" smtClean="0"/>
              <a:t>What and how much would it take to convince you?</a:t>
            </a:r>
            <a:endParaRPr lang="en-US" dirty="0"/>
          </a:p>
        </p:txBody>
      </p:sp>
    </p:spTree>
    <p:extLst>
      <p:ext uri="{BB962C8B-B14F-4D97-AF65-F5344CB8AC3E}">
        <p14:creationId xmlns:p14="http://schemas.microsoft.com/office/powerpoint/2010/main" val="8540395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COUNTERCLAIMS</a:t>
            </a:r>
            <a:endParaRPr lang="en-US" dirty="0"/>
          </a:p>
        </p:txBody>
      </p:sp>
      <p:sp>
        <p:nvSpPr>
          <p:cNvPr id="3" name="Content Placeholder 2"/>
          <p:cNvSpPr>
            <a:spLocks noGrp="1"/>
          </p:cNvSpPr>
          <p:nvPr>
            <p:ph idx="1"/>
          </p:nvPr>
        </p:nvSpPr>
        <p:spPr/>
        <p:txBody>
          <a:bodyPr/>
          <a:lstStyle/>
          <a:p>
            <a:pPr marL="118872" indent="0">
              <a:buNone/>
            </a:pPr>
            <a:r>
              <a:rPr lang="en-US" dirty="0" smtClean="0"/>
              <a:t>COUNTERCLAIMS </a:t>
            </a:r>
          </a:p>
          <a:p>
            <a:r>
              <a:rPr lang="en-US" dirty="0" smtClean="0"/>
              <a:t>Argue for an opposition</a:t>
            </a:r>
          </a:p>
          <a:p>
            <a:pPr lvl="1"/>
            <a:r>
              <a:rPr lang="en-US" dirty="0" smtClean="0"/>
              <a:t>Not necessarily only one to consider</a:t>
            </a:r>
          </a:p>
          <a:p>
            <a:pPr lvl="1"/>
            <a:r>
              <a:rPr lang="en-US" dirty="0" smtClean="0"/>
              <a:t>Multiple may exist</a:t>
            </a:r>
          </a:p>
          <a:p>
            <a:pPr marL="457200" lvl="1" indent="0">
              <a:buNone/>
            </a:pPr>
            <a:endParaRPr lang="en-US" dirty="0" smtClean="0"/>
          </a:p>
          <a:p>
            <a:r>
              <a:rPr lang="en-US" dirty="0" smtClean="0"/>
              <a:t>Address and refute as you can</a:t>
            </a:r>
          </a:p>
          <a:p>
            <a:pPr lvl="1"/>
            <a:r>
              <a:rPr lang="en-US" dirty="0" smtClean="0"/>
              <a:t>Do NOT ignore important counterclaims</a:t>
            </a:r>
            <a:endParaRPr lang="en-US" dirty="0"/>
          </a:p>
        </p:txBody>
      </p:sp>
    </p:spTree>
    <p:extLst>
      <p:ext uri="{BB962C8B-B14F-4D97-AF65-F5344CB8AC3E}">
        <p14:creationId xmlns:p14="http://schemas.microsoft.com/office/powerpoint/2010/main" val="7460241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PARTS OF AN ARGUMENT</a:t>
            </a:r>
            <a:endParaRPr lang="en-US" dirty="0"/>
          </a:p>
        </p:txBody>
      </p:sp>
      <p:sp>
        <p:nvSpPr>
          <p:cNvPr id="3" name="Content Placeholder 2"/>
          <p:cNvSpPr>
            <a:spLocks noGrp="1"/>
          </p:cNvSpPr>
          <p:nvPr>
            <p:ph idx="1"/>
          </p:nvPr>
        </p:nvSpPr>
        <p:spPr/>
        <p:txBody>
          <a:bodyPr/>
          <a:lstStyle/>
          <a:p>
            <a:endParaRPr lang="en-US" dirty="0" smtClean="0"/>
          </a:p>
          <a:p>
            <a:r>
              <a:rPr lang="en-US" sz="4800" dirty="0" smtClean="0"/>
              <a:t>CLAIM</a:t>
            </a:r>
          </a:p>
          <a:p>
            <a:r>
              <a:rPr lang="en-US" sz="4800" dirty="0" smtClean="0"/>
              <a:t>REASONS</a:t>
            </a:r>
          </a:p>
          <a:p>
            <a:r>
              <a:rPr lang="en-US" sz="4800" dirty="0" smtClean="0"/>
              <a:t>EVIDENCE</a:t>
            </a:r>
          </a:p>
          <a:p>
            <a:r>
              <a:rPr lang="en-US" sz="4800" dirty="0" smtClean="0"/>
              <a:t>COUNTERCLAIM</a:t>
            </a:r>
          </a:p>
          <a:p>
            <a:r>
              <a:rPr lang="en-US" sz="4800" dirty="0" smtClean="0"/>
              <a:t>REBUTTAL</a:t>
            </a:r>
            <a:endParaRPr lang="en-US" sz="4800" dirty="0"/>
          </a:p>
        </p:txBody>
      </p:sp>
    </p:spTree>
    <p:extLst>
      <p:ext uri="{BB962C8B-B14F-4D97-AF65-F5344CB8AC3E}">
        <p14:creationId xmlns:p14="http://schemas.microsoft.com/office/powerpoint/2010/main" val="23828646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CONCESSIONS</a:t>
            </a:r>
            <a:endParaRPr lang="en-US" dirty="0"/>
          </a:p>
        </p:txBody>
      </p:sp>
      <p:sp>
        <p:nvSpPr>
          <p:cNvPr id="3" name="Content Placeholder 2"/>
          <p:cNvSpPr>
            <a:spLocks noGrp="1"/>
          </p:cNvSpPr>
          <p:nvPr>
            <p:ph idx="1"/>
          </p:nvPr>
        </p:nvSpPr>
        <p:spPr/>
        <p:txBody>
          <a:bodyPr/>
          <a:lstStyle/>
          <a:p>
            <a:pPr marL="118872" indent="0">
              <a:buNone/>
            </a:pPr>
            <a:r>
              <a:rPr lang="en-US" sz="3600" dirty="0" smtClean="0"/>
              <a:t>Conceding is admitting where the opposition has a valid point</a:t>
            </a:r>
          </a:p>
          <a:p>
            <a:pPr marL="118872" indent="0">
              <a:buNone/>
            </a:pPr>
            <a:endParaRPr lang="en-US" sz="3600" dirty="0" smtClean="0"/>
          </a:p>
          <a:p>
            <a:pPr lvl="1"/>
            <a:r>
              <a:rPr lang="en-US" sz="3200" dirty="0" smtClean="0"/>
              <a:t>Every argument will have at least one thing to concede.</a:t>
            </a:r>
          </a:p>
          <a:p>
            <a:pPr lvl="1"/>
            <a:r>
              <a:rPr lang="en-US" sz="3200" dirty="0" smtClean="0"/>
              <a:t>Conceding strengthens the argument.</a:t>
            </a:r>
          </a:p>
          <a:p>
            <a:pPr marL="457200" lvl="1" indent="0">
              <a:buNone/>
            </a:pPr>
            <a:endParaRPr lang="en-US" sz="2400" dirty="0"/>
          </a:p>
        </p:txBody>
      </p:sp>
    </p:spTree>
    <p:extLst>
      <p:ext uri="{BB962C8B-B14F-4D97-AF65-F5344CB8AC3E}">
        <p14:creationId xmlns:p14="http://schemas.microsoft.com/office/powerpoint/2010/main" val="22896291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REFUTATIONS</a:t>
            </a:r>
            <a:endParaRPr lang="en-US" dirty="0"/>
          </a:p>
        </p:txBody>
      </p:sp>
      <p:sp>
        <p:nvSpPr>
          <p:cNvPr id="3" name="Content Placeholder 2"/>
          <p:cNvSpPr>
            <a:spLocks noGrp="1"/>
          </p:cNvSpPr>
          <p:nvPr>
            <p:ph idx="1"/>
          </p:nvPr>
        </p:nvSpPr>
        <p:spPr/>
        <p:txBody>
          <a:bodyPr/>
          <a:lstStyle/>
          <a:p>
            <a:pPr marL="118872" indent="0">
              <a:buNone/>
            </a:pPr>
            <a:r>
              <a:rPr lang="en-US" dirty="0" smtClean="0"/>
              <a:t>Refuting, or arguing against a counterclaim, </a:t>
            </a:r>
          </a:p>
          <a:p>
            <a:pPr lvl="1"/>
            <a:r>
              <a:rPr lang="en-US" dirty="0" smtClean="0"/>
              <a:t>Strengthens the argument</a:t>
            </a:r>
          </a:p>
          <a:p>
            <a:pPr lvl="1"/>
            <a:r>
              <a:rPr lang="en-US" dirty="0" smtClean="0"/>
              <a:t>Is not always possible</a:t>
            </a:r>
          </a:p>
          <a:p>
            <a:pPr lvl="1"/>
            <a:r>
              <a:rPr lang="en-US" dirty="0" smtClean="0"/>
              <a:t>Can be tricky</a:t>
            </a:r>
          </a:p>
          <a:p>
            <a:pPr lvl="2"/>
            <a:r>
              <a:rPr lang="en-US" dirty="0" smtClean="0"/>
              <a:t>Don’t resort to logical fallacies or name-calling</a:t>
            </a:r>
          </a:p>
          <a:p>
            <a:pPr lvl="3"/>
            <a:r>
              <a:rPr lang="en-US" dirty="0" smtClean="0"/>
              <a:t>We will address these another day</a:t>
            </a:r>
          </a:p>
          <a:p>
            <a:pPr lvl="1"/>
            <a:r>
              <a:rPr lang="en-US" dirty="0" smtClean="0"/>
              <a:t>Stay on topic</a:t>
            </a:r>
          </a:p>
          <a:p>
            <a:pPr lvl="1"/>
            <a:r>
              <a:rPr lang="en-US" dirty="0" smtClean="0"/>
              <a:t>Use credible evidence</a:t>
            </a:r>
          </a:p>
        </p:txBody>
      </p:sp>
    </p:spTree>
    <p:extLst>
      <p:ext uri="{BB962C8B-B14F-4D97-AF65-F5344CB8AC3E}">
        <p14:creationId xmlns:p14="http://schemas.microsoft.com/office/powerpoint/2010/main" val="414924755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CONCESSIONS</a:t>
            </a:r>
            <a:endParaRPr lang="en-US" dirty="0"/>
          </a:p>
        </p:txBody>
      </p:sp>
      <p:sp>
        <p:nvSpPr>
          <p:cNvPr id="3" name="Content Placeholder 2"/>
          <p:cNvSpPr>
            <a:spLocks noGrp="1"/>
          </p:cNvSpPr>
          <p:nvPr>
            <p:ph idx="1"/>
          </p:nvPr>
        </p:nvSpPr>
        <p:spPr>
          <a:xfrm>
            <a:off x="457200" y="1775191"/>
            <a:ext cx="8229600" cy="2187209"/>
          </a:xfrm>
        </p:spPr>
        <p:txBody>
          <a:bodyPr>
            <a:normAutofit/>
          </a:bodyPr>
          <a:lstStyle/>
          <a:p>
            <a:pPr marL="118872" indent="0">
              <a:buNone/>
            </a:pPr>
            <a:r>
              <a:rPr lang="en-US" sz="2800" u="sng" dirty="0"/>
              <a:t>Claim</a:t>
            </a:r>
            <a:r>
              <a:rPr lang="en-US" sz="2800" dirty="0"/>
              <a:t>: The most effective way to combat pollution is to use hybrid cars.</a:t>
            </a:r>
          </a:p>
          <a:p>
            <a:pPr marL="118872" indent="0">
              <a:buNone/>
            </a:pPr>
            <a:r>
              <a:rPr lang="en-US" sz="2800" u="sng" dirty="0"/>
              <a:t>Counterclaim: </a:t>
            </a:r>
            <a:r>
              <a:rPr lang="en-US" sz="2800" dirty="0"/>
              <a:t>We should focus not on hybrid cars but using public transportation, instead. </a:t>
            </a:r>
          </a:p>
          <a:p>
            <a:pPr marL="118872" indent="0">
              <a:buNone/>
            </a:pPr>
            <a:endParaRPr lang="en-US" dirty="0"/>
          </a:p>
        </p:txBody>
      </p:sp>
      <p:sp>
        <p:nvSpPr>
          <p:cNvPr id="4" name="TextBox 3"/>
          <p:cNvSpPr txBox="1"/>
          <p:nvPr/>
        </p:nvSpPr>
        <p:spPr>
          <a:xfrm>
            <a:off x="609600" y="4267200"/>
            <a:ext cx="7772400" cy="2523768"/>
          </a:xfrm>
          <a:prstGeom prst="rect">
            <a:avLst/>
          </a:prstGeom>
          <a:noFill/>
        </p:spPr>
        <p:txBody>
          <a:bodyPr wrap="square" rtlCol="0">
            <a:spAutoFit/>
          </a:bodyPr>
          <a:lstStyle/>
          <a:p>
            <a:r>
              <a:rPr lang="en-US" sz="2800" u="sng" dirty="0" smtClean="0"/>
              <a:t>Concession and Refutation:</a:t>
            </a:r>
            <a:r>
              <a:rPr lang="en-US" sz="2800" dirty="0" smtClean="0"/>
              <a:t> While using public transportation would cut down on pollution more than hybrid cars would, it is not feasible because the current public transit system is not effective enough for the majority of the city’s residents. </a:t>
            </a:r>
            <a:endParaRPr lang="en-US" sz="2800" u="sng" dirty="0" smtClean="0"/>
          </a:p>
          <a:p>
            <a:endParaRPr lang="en-US" dirty="0"/>
          </a:p>
        </p:txBody>
      </p:sp>
    </p:spTree>
    <p:extLst>
      <p:ext uri="{BB962C8B-B14F-4D97-AF65-F5344CB8AC3E}">
        <p14:creationId xmlns:p14="http://schemas.microsoft.com/office/powerpoint/2010/main" val="418552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pPr marL="118872" indent="0">
              <a:buNone/>
            </a:pPr>
            <a:r>
              <a:rPr lang="en-US" dirty="0" smtClean="0"/>
              <a:t>Identify the</a:t>
            </a:r>
          </a:p>
          <a:p>
            <a:r>
              <a:rPr lang="en-US" dirty="0" smtClean="0"/>
              <a:t>Claim</a:t>
            </a:r>
          </a:p>
          <a:p>
            <a:r>
              <a:rPr lang="en-US" dirty="0" smtClean="0"/>
              <a:t>Reasons</a:t>
            </a:r>
          </a:p>
          <a:p>
            <a:r>
              <a:rPr lang="en-US" dirty="0" smtClean="0"/>
              <a:t>Evidence</a:t>
            </a:r>
          </a:p>
          <a:p>
            <a:r>
              <a:rPr lang="en-US" dirty="0" smtClean="0"/>
              <a:t>Counterclaim</a:t>
            </a:r>
          </a:p>
          <a:p>
            <a:r>
              <a:rPr lang="en-US" dirty="0" smtClean="0"/>
              <a:t>Concessions</a:t>
            </a:r>
          </a:p>
          <a:p>
            <a:r>
              <a:rPr lang="en-US" dirty="0" smtClean="0"/>
              <a:t>Refutations</a:t>
            </a:r>
          </a:p>
          <a:p>
            <a:pPr marL="118872" indent="0">
              <a:buNone/>
            </a:pPr>
            <a:endParaRPr lang="en-US" dirty="0" smtClean="0"/>
          </a:p>
          <a:p>
            <a:pPr marL="118872" indent="0">
              <a:buNone/>
            </a:pPr>
            <a:r>
              <a:rPr lang="en-US" dirty="0" err="1" smtClean="0">
                <a:hlinkClick r:id="rId2" action="ppaction://hlinkfile"/>
              </a:rPr>
              <a:t>argument_student</a:t>
            </a:r>
            <a:r>
              <a:rPr lang="en-US" dirty="0" smtClean="0">
                <a:hlinkClick r:id="rId2" action="ppaction://hlinkfile"/>
              </a:rPr>
              <a:t> </a:t>
            </a:r>
            <a:r>
              <a:rPr lang="en-US" dirty="0" err="1" smtClean="0">
                <a:hlinkClick r:id="rId2" action="ppaction://hlinkfile"/>
              </a:rPr>
              <a:t>example_dress</a:t>
            </a:r>
            <a:r>
              <a:rPr lang="en-US" dirty="0" smtClean="0">
                <a:hlinkClick r:id="rId2" action="ppaction://hlinkfile"/>
              </a:rPr>
              <a:t> code.docx</a:t>
            </a:r>
            <a:endParaRPr lang="en-US" dirty="0"/>
          </a:p>
        </p:txBody>
      </p:sp>
    </p:spTree>
    <p:extLst>
      <p:ext uri="{BB962C8B-B14F-4D97-AF65-F5344CB8AC3E}">
        <p14:creationId xmlns:p14="http://schemas.microsoft.com/office/powerpoint/2010/main" val="36684829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a:t>
            </a:r>
            <a:endParaRPr lang="en-US" dirty="0"/>
          </a:p>
        </p:txBody>
      </p:sp>
      <p:sp>
        <p:nvSpPr>
          <p:cNvPr id="3" name="Content Placeholder 2"/>
          <p:cNvSpPr>
            <a:spLocks noGrp="1"/>
          </p:cNvSpPr>
          <p:nvPr>
            <p:ph idx="1"/>
          </p:nvPr>
        </p:nvSpPr>
        <p:spPr/>
        <p:txBody>
          <a:bodyPr>
            <a:normAutofit fontScale="92500" lnSpcReduction="10000"/>
          </a:bodyPr>
          <a:lstStyle/>
          <a:p>
            <a:pPr marL="118872" indent="-457200">
              <a:buNone/>
            </a:pPr>
            <a:r>
              <a:rPr lang="en-US" dirty="0"/>
              <a:t>"Claims, Claims, Claims</a:t>
            </a:r>
            <a:r>
              <a:rPr lang="en-US" dirty="0" smtClean="0"/>
              <a:t>."</a:t>
            </a:r>
            <a:r>
              <a:rPr lang="en-US" dirty="0"/>
              <a:t> </a:t>
            </a:r>
            <a:r>
              <a:rPr lang="en-US" i="1" dirty="0"/>
              <a:t>University of Washington Writing and Research Center</a:t>
            </a:r>
            <a:r>
              <a:rPr lang="en-US" dirty="0"/>
              <a:t>. University of Washington. Web. 1 Dec. 2015</a:t>
            </a:r>
            <a:r>
              <a:rPr lang="en-US" dirty="0" smtClean="0"/>
              <a:t>.</a:t>
            </a:r>
          </a:p>
          <a:p>
            <a:pPr marL="118872" indent="-457200">
              <a:buNone/>
            </a:pPr>
            <a:r>
              <a:rPr lang="en-US" dirty="0" err="1" smtClean="0"/>
              <a:t>Rosenwasser</a:t>
            </a:r>
            <a:r>
              <a:rPr lang="en-US" dirty="0"/>
              <a:t>, D., and J. Stephens. "Weak Thesis Statements: Recognizing and Fixing Them." </a:t>
            </a:r>
            <a:r>
              <a:rPr lang="en-US" i="1" dirty="0"/>
              <a:t>Weak Thesis Statements: Recognizing and Fixing Them</a:t>
            </a:r>
            <a:r>
              <a:rPr lang="en-US" dirty="0"/>
              <a:t>. University of Arizona, </a:t>
            </a:r>
            <a:r>
              <a:rPr lang="en-US" dirty="0" err="1"/>
              <a:t>n.d.</a:t>
            </a:r>
            <a:r>
              <a:rPr lang="en-US" dirty="0"/>
              <a:t> Web. 01 Dec. 2015</a:t>
            </a:r>
            <a:r>
              <a:rPr lang="en-US" dirty="0" smtClean="0"/>
              <a:t>.</a:t>
            </a:r>
          </a:p>
          <a:p>
            <a:pPr marL="118872" indent="-457200">
              <a:buNone/>
            </a:pPr>
            <a:r>
              <a:rPr lang="en-US" dirty="0"/>
              <a:t>"Welcome to the Purdue OWL." </a:t>
            </a:r>
            <a:r>
              <a:rPr lang="en-US" i="1" dirty="0"/>
              <a:t>Purdue OWL: Establishing Arguments</a:t>
            </a:r>
            <a:r>
              <a:rPr lang="en-US" dirty="0"/>
              <a:t>. Purdue University, </a:t>
            </a:r>
            <a:r>
              <a:rPr lang="en-US" dirty="0" err="1"/>
              <a:t>n.d.</a:t>
            </a:r>
            <a:r>
              <a:rPr lang="en-US" dirty="0"/>
              <a:t> Web. 01 Dec. 2015</a:t>
            </a:r>
            <a:r>
              <a:rPr lang="en-US" dirty="0" smtClean="0"/>
              <a:t>.</a:t>
            </a:r>
            <a:endParaRPr lang="en-US" dirty="0"/>
          </a:p>
        </p:txBody>
      </p:sp>
    </p:spTree>
    <p:extLst>
      <p:ext uri="{BB962C8B-B14F-4D97-AF65-F5344CB8AC3E}">
        <p14:creationId xmlns:p14="http://schemas.microsoft.com/office/powerpoint/2010/main" val="37278595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CLAIMS*</a:t>
            </a:r>
            <a:endParaRPr lang="en-US" dirty="0"/>
          </a:p>
        </p:txBody>
      </p:sp>
      <p:sp>
        <p:nvSpPr>
          <p:cNvPr id="3" name="Content Placeholder 2"/>
          <p:cNvSpPr>
            <a:spLocks noGrp="1"/>
          </p:cNvSpPr>
          <p:nvPr>
            <p:ph idx="1"/>
          </p:nvPr>
        </p:nvSpPr>
        <p:spPr/>
        <p:txBody>
          <a:bodyPr/>
          <a:lstStyle/>
          <a:p>
            <a:pPr marL="118872" indent="0">
              <a:buNone/>
            </a:pPr>
            <a:r>
              <a:rPr lang="en-US" dirty="0" smtClean="0"/>
              <a:t>A </a:t>
            </a:r>
            <a:r>
              <a:rPr lang="en-US" dirty="0"/>
              <a:t>claim persuades, argues, convinces, proves, or provocatively suggests something to a reader who may or may not initially agree with you</a:t>
            </a:r>
            <a:r>
              <a:rPr lang="en-US" dirty="0" smtClean="0"/>
              <a:t>.</a:t>
            </a:r>
          </a:p>
          <a:p>
            <a:pPr marL="118872" indent="0">
              <a:buNone/>
            </a:pPr>
            <a:endParaRPr lang="en-US" dirty="0"/>
          </a:p>
          <a:p>
            <a:pPr marL="118872" indent="0">
              <a:buNone/>
            </a:pPr>
            <a:r>
              <a:rPr lang="en-US" dirty="0" smtClean="0"/>
              <a:t>Claims do not have to be for/against, black/white issues. They are often complex and debatable.</a:t>
            </a:r>
            <a:endParaRPr lang="en-US" dirty="0"/>
          </a:p>
        </p:txBody>
      </p:sp>
    </p:spTree>
    <p:extLst>
      <p:ext uri="{BB962C8B-B14F-4D97-AF65-F5344CB8AC3E}">
        <p14:creationId xmlns:p14="http://schemas.microsoft.com/office/powerpoint/2010/main" val="22789845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CLAIMS*</a:t>
            </a:r>
            <a:endParaRPr lang="en-US" dirty="0"/>
          </a:p>
        </p:txBody>
      </p:sp>
      <p:sp>
        <p:nvSpPr>
          <p:cNvPr id="3" name="Content Placeholder 2"/>
          <p:cNvSpPr>
            <a:spLocks noGrp="1"/>
          </p:cNvSpPr>
          <p:nvPr>
            <p:ph idx="1"/>
          </p:nvPr>
        </p:nvSpPr>
        <p:spPr/>
        <p:txBody>
          <a:bodyPr/>
          <a:lstStyle/>
          <a:p>
            <a:pPr marL="118872" indent="0" algn="ctr">
              <a:buNone/>
            </a:pPr>
            <a:endParaRPr lang="en-US" sz="1800" b="1" dirty="0" smtClean="0"/>
          </a:p>
          <a:p>
            <a:pPr marL="118872" indent="0" algn="ctr">
              <a:buNone/>
            </a:pPr>
            <a:r>
              <a:rPr lang="en-US" sz="4400" b="1" dirty="0" smtClean="0"/>
              <a:t>Claims define a paper’s </a:t>
            </a:r>
          </a:p>
          <a:p>
            <a:pPr marL="118872" indent="0" algn="ctr">
              <a:buNone/>
            </a:pPr>
            <a:r>
              <a:rPr lang="en-US" sz="4400" b="1" dirty="0" smtClean="0"/>
              <a:t>goal and direction.</a:t>
            </a:r>
          </a:p>
          <a:p>
            <a:pPr marL="118872" indent="0">
              <a:buNone/>
            </a:pPr>
            <a:endParaRPr lang="en-US" dirty="0"/>
          </a:p>
          <a:p>
            <a:pPr marL="118872" indent="0">
              <a:buNone/>
            </a:pPr>
            <a:r>
              <a:rPr lang="en-US" dirty="0" smtClean="0"/>
              <a:t>Claims are the most important part of an essay. If the claim is boring or obvious, it is likely that the rest of the essay will follow suit.</a:t>
            </a:r>
            <a:endParaRPr lang="en-US" dirty="0"/>
          </a:p>
        </p:txBody>
      </p:sp>
    </p:spTree>
    <p:extLst>
      <p:ext uri="{BB962C8B-B14F-4D97-AF65-F5344CB8AC3E}">
        <p14:creationId xmlns:p14="http://schemas.microsoft.com/office/powerpoint/2010/main" val="10922467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AIMS</a:t>
            </a:r>
            <a:endParaRPr lang="en-US" dirty="0"/>
          </a:p>
        </p:txBody>
      </p:sp>
      <p:sp>
        <p:nvSpPr>
          <p:cNvPr id="3" name="Content Placeholder 2"/>
          <p:cNvSpPr>
            <a:spLocks noGrp="1"/>
          </p:cNvSpPr>
          <p:nvPr>
            <p:ph idx="1"/>
          </p:nvPr>
        </p:nvSpPr>
        <p:spPr>
          <a:xfrm>
            <a:off x="457200" y="1775191"/>
            <a:ext cx="8229600" cy="815609"/>
          </a:xfrm>
        </p:spPr>
        <p:txBody>
          <a:bodyPr>
            <a:normAutofit/>
          </a:bodyPr>
          <a:lstStyle/>
          <a:p>
            <a:pPr marL="118872" indent="0">
              <a:buNone/>
            </a:pPr>
            <a:r>
              <a:rPr lang="en-US" dirty="0" smtClean="0"/>
              <a:t>A good claim should have four characteristics:</a:t>
            </a:r>
            <a:endParaRPr lang="en-US" dirty="0"/>
          </a:p>
        </p:txBody>
      </p:sp>
      <p:sp>
        <p:nvSpPr>
          <p:cNvPr id="4" name="TextBox 3"/>
          <p:cNvSpPr txBox="1"/>
          <p:nvPr/>
        </p:nvSpPr>
        <p:spPr>
          <a:xfrm>
            <a:off x="457200" y="2971800"/>
            <a:ext cx="8153400" cy="2800767"/>
          </a:xfrm>
          <a:prstGeom prst="rect">
            <a:avLst/>
          </a:prstGeom>
          <a:noFill/>
        </p:spPr>
        <p:txBody>
          <a:bodyPr wrap="square" rtlCol="0">
            <a:spAutoFit/>
          </a:bodyPr>
          <a:lstStyle/>
          <a:p>
            <a:r>
              <a:rPr lang="en-US" sz="4400" b="1" dirty="0" smtClean="0">
                <a:solidFill>
                  <a:srgbClr val="FF0000"/>
                </a:solidFill>
              </a:rPr>
              <a:t>A</a:t>
            </a:r>
            <a:r>
              <a:rPr lang="en-US" sz="4400" b="1" dirty="0" smtClean="0"/>
              <a:t>RGUABLE</a:t>
            </a:r>
          </a:p>
          <a:p>
            <a:r>
              <a:rPr lang="en-US" sz="4400" b="1" dirty="0" smtClean="0">
                <a:solidFill>
                  <a:srgbClr val="FF0000"/>
                </a:solidFill>
              </a:rPr>
              <a:t>I</a:t>
            </a:r>
            <a:r>
              <a:rPr lang="en-US" sz="4400" b="1" dirty="0" smtClean="0"/>
              <a:t>NTERESTING</a:t>
            </a:r>
          </a:p>
          <a:p>
            <a:r>
              <a:rPr lang="en-US" sz="4400" b="1" dirty="0" smtClean="0">
                <a:solidFill>
                  <a:srgbClr val="FF0000"/>
                </a:solidFill>
              </a:rPr>
              <a:t>M</a:t>
            </a:r>
            <a:r>
              <a:rPr lang="en-US" sz="4400" b="1" dirty="0" smtClean="0"/>
              <a:t>ANAGEABLE</a:t>
            </a:r>
          </a:p>
          <a:p>
            <a:r>
              <a:rPr lang="en-US" sz="4400" b="1" dirty="0" smtClean="0">
                <a:solidFill>
                  <a:srgbClr val="FF0000"/>
                </a:solidFill>
              </a:rPr>
              <a:t>S</a:t>
            </a:r>
            <a:r>
              <a:rPr lang="en-US" sz="4400" b="1" dirty="0" smtClean="0"/>
              <a:t>PECIFIC</a:t>
            </a:r>
            <a:endParaRPr lang="en-US" sz="4400" b="1" dirty="0"/>
          </a:p>
        </p:txBody>
      </p:sp>
    </p:spTree>
    <p:extLst>
      <p:ext uri="{BB962C8B-B14F-4D97-AF65-F5344CB8AC3E}">
        <p14:creationId xmlns:p14="http://schemas.microsoft.com/office/powerpoint/2010/main" val="15644215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ARGUABLE*</a:t>
            </a:r>
            <a:endParaRPr lang="en-US" dirty="0"/>
          </a:p>
        </p:txBody>
      </p:sp>
      <p:sp>
        <p:nvSpPr>
          <p:cNvPr id="3" name="Content Placeholder 2"/>
          <p:cNvSpPr>
            <a:spLocks noGrp="1"/>
          </p:cNvSpPr>
          <p:nvPr>
            <p:ph idx="1"/>
          </p:nvPr>
        </p:nvSpPr>
        <p:spPr/>
        <p:txBody>
          <a:bodyPr/>
          <a:lstStyle/>
          <a:p>
            <a:pPr marL="118872" indent="0">
              <a:buNone/>
            </a:pPr>
            <a:r>
              <a:rPr lang="en-US" dirty="0" smtClean="0"/>
              <a:t>ARGUMENT </a:t>
            </a:r>
          </a:p>
          <a:p>
            <a:pPr lvl="1"/>
            <a:r>
              <a:rPr lang="en-US" dirty="0"/>
              <a:t>I</a:t>
            </a:r>
            <a:r>
              <a:rPr lang="en-US" dirty="0" smtClean="0"/>
              <a:t>s supported by evidence</a:t>
            </a:r>
          </a:p>
          <a:p>
            <a:pPr lvl="1"/>
            <a:r>
              <a:rPr lang="en-US" dirty="0"/>
              <a:t>C</a:t>
            </a:r>
            <a:r>
              <a:rPr lang="en-US" dirty="0" smtClean="0"/>
              <a:t>an be challenged</a:t>
            </a:r>
          </a:p>
          <a:p>
            <a:pPr lvl="1"/>
            <a:r>
              <a:rPr lang="en-US" dirty="0" smtClean="0"/>
              <a:t>Is more than a statement of opinion</a:t>
            </a:r>
          </a:p>
          <a:p>
            <a:pPr lvl="2"/>
            <a:r>
              <a:rPr lang="en-US" dirty="0" smtClean="0"/>
              <a:t>More reasoning than “just because, okay.”</a:t>
            </a:r>
          </a:p>
          <a:p>
            <a:pPr lvl="1"/>
            <a:r>
              <a:rPr lang="en-US" dirty="0" smtClean="0"/>
              <a:t>Answers the “so what?” questions</a:t>
            </a:r>
          </a:p>
          <a:p>
            <a:pPr lvl="2"/>
            <a:r>
              <a:rPr lang="en-US" dirty="0" smtClean="0"/>
              <a:t>Implications of why it’s important</a:t>
            </a:r>
            <a:endParaRPr lang="en-US" dirty="0"/>
          </a:p>
        </p:txBody>
      </p:sp>
    </p:spTree>
    <p:extLst>
      <p:ext uri="{BB962C8B-B14F-4D97-AF65-F5344CB8AC3E}">
        <p14:creationId xmlns:p14="http://schemas.microsoft.com/office/powerpoint/2010/main" val="30274920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ARGUABLE*</a:t>
            </a:r>
            <a:endParaRPr lang="en-US" dirty="0"/>
          </a:p>
        </p:txBody>
      </p:sp>
      <p:sp>
        <p:nvSpPr>
          <p:cNvPr id="3" name="Content Placeholder 2"/>
          <p:cNvSpPr>
            <a:spLocks noGrp="1"/>
          </p:cNvSpPr>
          <p:nvPr>
            <p:ph idx="1"/>
          </p:nvPr>
        </p:nvSpPr>
        <p:spPr>
          <a:xfrm>
            <a:off x="457200" y="1775191"/>
            <a:ext cx="8229600" cy="815609"/>
          </a:xfrm>
        </p:spPr>
        <p:txBody>
          <a:bodyPr/>
          <a:lstStyle/>
          <a:p>
            <a:pPr marL="118872" indent="0">
              <a:buNone/>
            </a:pPr>
            <a:r>
              <a:rPr lang="en-US" dirty="0" smtClean="0"/>
              <a:t>OPINION: Twinkies are delicious.</a:t>
            </a:r>
            <a:endParaRPr lang="en-US" dirty="0"/>
          </a:p>
        </p:txBody>
      </p:sp>
      <p:sp>
        <p:nvSpPr>
          <p:cNvPr id="4" name="TextBox 3"/>
          <p:cNvSpPr txBox="1"/>
          <p:nvPr/>
        </p:nvSpPr>
        <p:spPr>
          <a:xfrm>
            <a:off x="457200" y="2667000"/>
            <a:ext cx="8229600" cy="1569660"/>
          </a:xfrm>
          <a:prstGeom prst="rect">
            <a:avLst/>
          </a:prstGeom>
          <a:noFill/>
        </p:spPr>
        <p:txBody>
          <a:bodyPr wrap="square" rtlCol="0">
            <a:spAutoFit/>
          </a:bodyPr>
          <a:lstStyle/>
          <a:p>
            <a:r>
              <a:rPr lang="en-US" sz="3200" dirty="0" smtClean="0"/>
              <a:t>ARGUMENT: Twinkies taste better than other snack cakes because of their texture, creamy filling, and golden appearance.</a:t>
            </a:r>
            <a:endParaRPr lang="en-US" sz="3200" dirty="0"/>
          </a:p>
        </p:txBody>
      </p:sp>
      <p:sp>
        <p:nvSpPr>
          <p:cNvPr id="5" name="TextBox 4"/>
          <p:cNvSpPr txBox="1"/>
          <p:nvPr/>
        </p:nvSpPr>
        <p:spPr>
          <a:xfrm>
            <a:off x="592667" y="4287460"/>
            <a:ext cx="7924800" cy="1384995"/>
          </a:xfrm>
          <a:prstGeom prst="rect">
            <a:avLst/>
          </a:prstGeom>
          <a:noFill/>
        </p:spPr>
        <p:txBody>
          <a:bodyPr wrap="square" rtlCol="0">
            <a:spAutoFit/>
          </a:bodyPr>
          <a:lstStyle/>
          <a:p>
            <a:r>
              <a:rPr lang="en-US" sz="2800" dirty="0" smtClean="0"/>
              <a:t>WHY IS THIS A BETTER CLAIM?</a:t>
            </a:r>
          </a:p>
          <a:p>
            <a:pPr marL="285750" indent="-285750">
              <a:buFont typeface="Arial" panose="020B0604020202020204" pitchFamily="34" charset="0"/>
              <a:buChar char="•"/>
            </a:pPr>
            <a:r>
              <a:rPr lang="en-US" sz="2800" dirty="0" smtClean="0"/>
              <a:t>SUPPORTED</a:t>
            </a:r>
          </a:p>
          <a:p>
            <a:pPr marL="285750" indent="-285750">
              <a:buFont typeface="Arial" panose="020B0604020202020204" pitchFamily="34" charset="0"/>
              <a:buChar char="•"/>
            </a:pPr>
            <a:r>
              <a:rPr lang="en-US" sz="2800" dirty="0" smtClean="0"/>
              <a:t>DEBATABLE</a:t>
            </a:r>
            <a:endParaRPr lang="en-US" sz="2800" dirty="0"/>
          </a:p>
        </p:txBody>
      </p:sp>
    </p:spTree>
    <p:extLst>
      <p:ext uri="{BB962C8B-B14F-4D97-AF65-F5344CB8AC3E}">
        <p14:creationId xmlns:p14="http://schemas.microsoft.com/office/powerpoint/2010/main" val="1321298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ARGUABLE*</a:t>
            </a:r>
            <a:endParaRPr lang="en-US" dirty="0"/>
          </a:p>
        </p:txBody>
      </p:sp>
      <p:sp>
        <p:nvSpPr>
          <p:cNvPr id="3" name="Content Placeholder 2"/>
          <p:cNvSpPr>
            <a:spLocks noGrp="1"/>
          </p:cNvSpPr>
          <p:nvPr>
            <p:ph idx="1"/>
          </p:nvPr>
        </p:nvSpPr>
        <p:spPr>
          <a:xfrm>
            <a:off x="457200" y="1775191"/>
            <a:ext cx="8229600" cy="739409"/>
          </a:xfrm>
        </p:spPr>
        <p:txBody>
          <a:bodyPr/>
          <a:lstStyle/>
          <a:p>
            <a:pPr marL="118872" indent="0">
              <a:buNone/>
            </a:pPr>
            <a:r>
              <a:rPr lang="en-US" dirty="0" smtClean="0"/>
              <a:t>OPINION: I like dance music.</a:t>
            </a:r>
            <a:endParaRPr lang="en-US" dirty="0"/>
          </a:p>
        </p:txBody>
      </p:sp>
      <p:sp>
        <p:nvSpPr>
          <p:cNvPr id="4" name="TextBox 3"/>
          <p:cNvSpPr txBox="1"/>
          <p:nvPr/>
        </p:nvSpPr>
        <p:spPr>
          <a:xfrm>
            <a:off x="457200" y="2743200"/>
            <a:ext cx="8382000" cy="2246769"/>
          </a:xfrm>
          <a:prstGeom prst="rect">
            <a:avLst/>
          </a:prstGeom>
          <a:noFill/>
        </p:spPr>
        <p:txBody>
          <a:bodyPr wrap="square" rtlCol="0">
            <a:spAutoFit/>
          </a:bodyPr>
          <a:lstStyle/>
          <a:p>
            <a:r>
              <a:rPr lang="en-US" sz="2800" dirty="0" smtClean="0"/>
              <a:t>ARGUMENT: Dance music has become popular for reasons that have nothing to do with the quality of the music; rather, the clear, fast beats respond to the need of people on amphetamines to move, and to move quickly.</a:t>
            </a:r>
            <a:endParaRPr lang="en-US" sz="2800" dirty="0"/>
          </a:p>
        </p:txBody>
      </p:sp>
      <p:sp>
        <p:nvSpPr>
          <p:cNvPr id="5" name="TextBox 4"/>
          <p:cNvSpPr txBox="1"/>
          <p:nvPr/>
        </p:nvSpPr>
        <p:spPr>
          <a:xfrm>
            <a:off x="609600" y="5191780"/>
            <a:ext cx="7696200" cy="523220"/>
          </a:xfrm>
          <a:prstGeom prst="rect">
            <a:avLst/>
          </a:prstGeom>
          <a:noFill/>
        </p:spPr>
        <p:txBody>
          <a:bodyPr wrap="square" rtlCol="0">
            <a:spAutoFit/>
          </a:bodyPr>
          <a:lstStyle/>
          <a:p>
            <a:r>
              <a:rPr lang="en-US" sz="2800" dirty="0" smtClean="0"/>
              <a:t>WHAT ARE THE CLAIM’S AIMS?</a:t>
            </a:r>
            <a:endParaRPr lang="en-US" sz="2800" dirty="0"/>
          </a:p>
        </p:txBody>
      </p:sp>
    </p:spTree>
    <p:extLst>
      <p:ext uri="{BB962C8B-B14F-4D97-AF65-F5344CB8AC3E}">
        <p14:creationId xmlns:p14="http://schemas.microsoft.com/office/powerpoint/2010/main" val="1259050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INTERESTING</a:t>
            </a:r>
            <a:endParaRPr lang="en-US" dirty="0"/>
          </a:p>
        </p:txBody>
      </p:sp>
      <p:sp>
        <p:nvSpPr>
          <p:cNvPr id="3" name="Content Placeholder 2"/>
          <p:cNvSpPr>
            <a:spLocks noGrp="1"/>
          </p:cNvSpPr>
          <p:nvPr>
            <p:ph idx="1"/>
          </p:nvPr>
        </p:nvSpPr>
        <p:spPr/>
        <p:txBody>
          <a:bodyPr/>
          <a:lstStyle/>
          <a:p>
            <a:pPr marL="118872" indent="0">
              <a:buNone/>
            </a:pPr>
            <a:r>
              <a:rPr lang="en-US" dirty="0" smtClean="0"/>
              <a:t>Claims so not parrot or copy what everyone else is saying. </a:t>
            </a:r>
          </a:p>
          <a:p>
            <a:pPr lvl="1"/>
            <a:r>
              <a:rPr lang="en-US" dirty="0" smtClean="0"/>
              <a:t>Through research, decide on your own ideas</a:t>
            </a:r>
          </a:p>
          <a:p>
            <a:pPr lvl="1"/>
            <a:r>
              <a:rPr lang="en-US" dirty="0" smtClean="0"/>
              <a:t>Take a unique stance on the topic</a:t>
            </a:r>
          </a:p>
          <a:p>
            <a:pPr lvl="1"/>
            <a:r>
              <a:rPr lang="en-US" dirty="0" smtClean="0"/>
              <a:t>Try to view it from a new angle</a:t>
            </a:r>
            <a:endParaRPr lang="en-US" dirty="0"/>
          </a:p>
        </p:txBody>
      </p:sp>
    </p:spTree>
    <p:extLst>
      <p:ext uri="{BB962C8B-B14F-4D97-AF65-F5344CB8AC3E}">
        <p14:creationId xmlns:p14="http://schemas.microsoft.com/office/powerpoint/2010/main" val="381688185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123</TotalTime>
  <Words>929</Words>
  <Application>Microsoft Office PowerPoint</Application>
  <PresentationFormat>On-screen Show (4:3)</PresentationFormat>
  <Paragraphs>136</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Module</vt:lpstr>
      <vt:lpstr>FORMAL ARGUMENT</vt:lpstr>
      <vt:lpstr>PARTS OF AN ARGUMENT</vt:lpstr>
      <vt:lpstr>CLAIMS*</vt:lpstr>
      <vt:lpstr>CLAIMS*</vt:lpstr>
      <vt:lpstr>AIMS</vt:lpstr>
      <vt:lpstr>ARGUABLE*</vt:lpstr>
      <vt:lpstr>ARGUABLE*</vt:lpstr>
      <vt:lpstr>ARGUABLE*</vt:lpstr>
      <vt:lpstr>INTERESTING</vt:lpstr>
      <vt:lpstr>MANAGEABLE</vt:lpstr>
      <vt:lpstr>SPECIFIC</vt:lpstr>
      <vt:lpstr>IMPROPER CLAIMS**</vt:lpstr>
      <vt:lpstr>IMPROPER CLAIMS*</vt:lpstr>
      <vt:lpstr>IMPROPER CLAIMS***</vt:lpstr>
      <vt:lpstr>IMPROPER CLAIM***</vt:lpstr>
      <vt:lpstr>IMPROPER CLAIMS**</vt:lpstr>
      <vt:lpstr>CLAIMS*</vt:lpstr>
      <vt:lpstr>REASONS and EVIDENCE</vt:lpstr>
      <vt:lpstr>COUNTERCLAIMS</vt:lpstr>
      <vt:lpstr>CONCESSIONS</vt:lpstr>
      <vt:lpstr>REFUTATIONS</vt:lpstr>
      <vt:lpstr>CONCESSIONS</vt:lpstr>
      <vt:lpstr>Example</vt:lpstr>
      <vt:lpstr>SOURCES</vt:lpstr>
    </vt:vector>
  </TitlesOfParts>
  <Company>Jordan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FORMAL ARGUMENT</dc:title>
  <dc:creator>Alisha Paxton</dc:creator>
  <cp:lastModifiedBy>Alisha Paxton</cp:lastModifiedBy>
  <cp:revision>15</cp:revision>
  <dcterms:created xsi:type="dcterms:W3CDTF">2015-12-01T20:26:02Z</dcterms:created>
  <dcterms:modified xsi:type="dcterms:W3CDTF">2015-12-01T22:29:35Z</dcterms:modified>
</cp:coreProperties>
</file>