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sldIdLst>
    <p:sldId id="256" r:id="rId2"/>
    <p:sldId id="257" r:id="rId3"/>
    <p:sldId id="258" r:id="rId4"/>
    <p:sldId id="259" r:id="rId5"/>
    <p:sldId id="261" r:id="rId6"/>
    <p:sldId id="272" r:id="rId7"/>
    <p:sldId id="269" r:id="rId8"/>
    <p:sldId id="270" r:id="rId9"/>
    <p:sldId id="273" r:id="rId10"/>
    <p:sldId id="271" r:id="rId11"/>
    <p:sldId id="262" r:id="rId12"/>
    <p:sldId id="263" r:id="rId13"/>
    <p:sldId id="264" r:id="rId14"/>
    <p:sldId id="266" r:id="rId15"/>
    <p:sldId id="265" r:id="rId16"/>
    <p:sldId id="267" r:id="rId17"/>
    <p:sldId id="268"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E2307-1E40-4E12-8716-25BFDA8E7013}" type="datetime1">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8D072-EF12-4AA2-BD71-ABC68B06D0E2}" type="datetime1">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9D1D110F-3F4E-48D9-B8AA-5D0E825AFDBA}" type="datetime1">
              <a:rPr lang="en-US" smtClean="0"/>
              <a:pPr/>
              <a:t>11/28/2017</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687D7A59-36E2-48B9-B146-C1E59501F63F}" type="slidenum">
              <a:rPr lang="en-US" smtClean="0"/>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Argument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3847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Consumer debt hit an all-time high last June. American owe over one trillion dollars, mostly to credit card companies. According to the </a:t>
            </a:r>
            <a:r>
              <a:rPr lang="en-US" i="1" dirty="0" smtClean="0"/>
              <a:t>Washington Post</a:t>
            </a:r>
            <a:r>
              <a:rPr lang="en-US" dirty="0" smtClean="0"/>
              <a:t> the last time this happened, in 2008, the United States plunged into what many now refer to as the Great Recession. Out of control consumer spending is risky and has real consequences, so before making huge fiscal decisions, consumers should learn some financial literacy. In preparation for the kinds of decisions they will have to make in the future, high school </a:t>
            </a:r>
            <a:r>
              <a:rPr lang="en-US" dirty="0"/>
              <a:t>students should be required to pass a financial literary class so they will better understand the benefits and risks of incurring debt and will be more likely to save for major purchases like house or car, and will be more likely to save for retirement. </a:t>
            </a:r>
          </a:p>
          <a:p>
            <a:endParaRPr lang="en-US" dirty="0"/>
          </a:p>
        </p:txBody>
      </p:sp>
    </p:spTree>
    <p:extLst>
      <p:ext uri="{BB962C8B-B14F-4D97-AF65-F5344CB8AC3E}">
        <p14:creationId xmlns:p14="http://schemas.microsoft.com/office/powerpoint/2010/main" val="406086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Outlining</a:t>
            </a:r>
            <a:endParaRPr lang="en-US" dirty="0"/>
          </a:p>
        </p:txBody>
      </p:sp>
      <p:sp>
        <p:nvSpPr>
          <p:cNvPr id="3" name="Content Placeholder 2"/>
          <p:cNvSpPr>
            <a:spLocks noGrp="1"/>
          </p:cNvSpPr>
          <p:nvPr>
            <p:ph idx="1"/>
          </p:nvPr>
        </p:nvSpPr>
        <p:spPr/>
        <p:txBody>
          <a:bodyPr>
            <a:normAutofit fontScale="92500" lnSpcReduction="10000"/>
          </a:bodyPr>
          <a:lstStyle/>
          <a:p>
            <a:pPr>
              <a:buFont typeface="+mj-lt"/>
              <a:buAutoNum type="arabicPeriod"/>
            </a:pPr>
            <a:r>
              <a:rPr lang="en-US" dirty="0" smtClean="0"/>
              <a:t>Developing financial literacy can help consumers understand the benefits and risks of incurring debt. </a:t>
            </a:r>
          </a:p>
          <a:p>
            <a:pPr lvl="1">
              <a:buFont typeface="+mj-lt"/>
              <a:buAutoNum type="alphaUcPeriod"/>
            </a:pPr>
            <a:r>
              <a:rPr lang="en-US" dirty="0" smtClean="0"/>
              <a:t>In order to qualify for any type of loan or credit card on your own you must first show that you will pay back the bank or credit card company. </a:t>
            </a:r>
          </a:p>
          <a:p>
            <a:pPr marL="1314450" lvl="2" indent="-400050">
              <a:buFont typeface="+mj-lt"/>
              <a:buAutoNum type="romanUcPeriod"/>
            </a:pPr>
            <a:r>
              <a:rPr lang="en-US" dirty="0" smtClean="0"/>
              <a:t>Ways to establish credit (Wells Fargo)</a:t>
            </a:r>
          </a:p>
          <a:p>
            <a:pPr marL="1771650" lvl="3" indent="-400050">
              <a:buFont typeface="+mj-lt"/>
              <a:buAutoNum type="alphaLcPeriod"/>
            </a:pPr>
            <a:r>
              <a:rPr lang="en-US" dirty="0" smtClean="0"/>
              <a:t>Pay utilities</a:t>
            </a:r>
          </a:p>
          <a:p>
            <a:pPr marL="1771650" lvl="3" indent="-400050">
              <a:buFont typeface="+mj-lt"/>
              <a:buAutoNum type="alphaLcPeriod"/>
            </a:pPr>
            <a:r>
              <a:rPr lang="en-US" dirty="0" smtClean="0"/>
              <a:t>Get a co-signer on a loan</a:t>
            </a:r>
          </a:p>
          <a:p>
            <a:pPr marL="1771650" lvl="3" indent="-400050">
              <a:buFont typeface="+mj-lt"/>
              <a:buAutoNum type="alphaLcPeriod"/>
            </a:pPr>
            <a:r>
              <a:rPr lang="en-US" dirty="0" smtClean="0"/>
              <a:t>Get a secured credit card</a:t>
            </a:r>
          </a:p>
          <a:p>
            <a:pPr marL="800100" lvl="1" indent="-342900">
              <a:buFont typeface="+mj-lt"/>
              <a:buAutoNum type="alphaUcPeriod"/>
            </a:pPr>
            <a:r>
              <a:rPr lang="en-US" dirty="0" smtClean="0"/>
              <a:t>Having a high debt-to-income ratio can put a consumer at risk of defaulting on loans.</a:t>
            </a:r>
          </a:p>
          <a:p>
            <a:pPr marL="1200150" lvl="2" indent="-342900">
              <a:buFont typeface="+mj-lt"/>
              <a:buAutoNum type="arabicPeriod"/>
            </a:pPr>
            <a:r>
              <a:rPr lang="en-US" dirty="0" smtClean="0"/>
              <a:t>If all your money goes toward paying off debt, you may default of an accident or an unexpected expense comes up. </a:t>
            </a:r>
          </a:p>
          <a:p>
            <a:pPr lvl="3" indent="-285750">
              <a:buFont typeface="+mj-lt"/>
              <a:buAutoNum type="romanUcPeriod"/>
            </a:pPr>
            <a:r>
              <a:rPr lang="en-US" dirty="0" smtClean="0"/>
              <a:t>Data shows that those with higher than 43% debt to income ratio have</a:t>
            </a:r>
          </a:p>
          <a:p>
            <a:pPr marL="1314450" lvl="3" indent="0">
              <a:buNone/>
            </a:pPr>
            <a:r>
              <a:rPr lang="en-US" dirty="0"/>
              <a:t>h</a:t>
            </a:r>
            <a:r>
              <a:rPr lang="en-US" dirty="0" smtClean="0"/>
              <a:t>igher chance of defaulting on monthly loan payments (FBCP)</a:t>
            </a:r>
          </a:p>
          <a:p>
            <a:pPr marL="800100" lvl="1" indent="-342900">
              <a:buFont typeface="+mj-lt"/>
              <a:buAutoNum type="alphaUcPeriod"/>
            </a:pPr>
            <a:endParaRPr lang="en-US" dirty="0"/>
          </a:p>
        </p:txBody>
      </p:sp>
    </p:spTree>
    <p:extLst>
      <p:ext uri="{BB962C8B-B14F-4D97-AF65-F5344CB8AC3E}">
        <p14:creationId xmlns:p14="http://schemas.microsoft.com/office/powerpoint/2010/main" val="1924606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Outlining</a:t>
            </a:r>
            <a:endParaRPr lang="en-US" dirty="0"/>
          </a:p>
        </p:txBody>
      </p:sp>
      <p:sp>
        <p:nvSpPr>
          <p:cNvPr id="3" name="Content Placeholder 2"/>
          <p:cNvSpPr>
            <a:spLocks noGrp="1"/>
          </p:cNvSpPr>
          <p:nvPr>
            <p:ph idx="1"/>
          </p:nvPr>
        </p:nvSpPr>
        <p:spPr/>
        <p:txBody>
          <a:bodyPr/>
          <a:lstStyle/>
          <a:p>
            <a:pPr marL="0" indent="0">
              <a:buNone/>
            </a:pPr>
            <a:r>
              <a:rPr lang="en-US" dirty="0" smtClean="0"/>
              <a:t>C. Understanding interest rates and how they are calculated will help consumers know how much a purchase will cost them in the long run.</a:t>
            </a:r>
          </a:p>
          <a:p>
            <a:pPr marL="800100" lvl="1" indent="-400050">
              <a:buFont typeface="+mj-lt"/>
              <a:buAutoNum type="romanLcPeriod"/>
            </a:pPr>
            <a:r>
              <a:rPr lang="en-US" dirty="0"/>
              <a:t>	</a:t>
            </a:r>
            <a:r>
              <a:rPr lang="en-US" dirty="0" smtClean="0"/>
              <a:t>Thirty year mortgage on a $100,000 home (Free Online </a:t>
            </a:r>
            <a:r>
              <a:rPr lang="en-US" dirty="0" err="1" smtClean="0"/>
              <a:t>Calulator</a:t>
            </a:r>
            <a:r>
              <a:rPr lang="en-US" dirty="0" smtClean="0"/>
              <a:t>)</a:t>
            </a:r>
          </a:p>
          <a:p>
            <a:pPr marL="1200150" lvl="2" indent="-400050">
              <a:buFont typeface="+mj-lt"/>
              <a:buAutoNum type="alphaLcPeriod"/>
            </a:pPr>
            <a:r>
              <a:rPr lang="en-US" dirty="0" smtClean="0"/>
              <a:t>4% interest= 21,494.17</a:t>
            </a:r>
          </a:p>
          <a:p>
            <a:pPr marL="1200150" lvl="2" indent="-400050">
              <a:buFont typeface="+mj-lt"/>
              <a:buAutoNum type="alphaLcPeriod"/>
            </a:pPr>
            <a:r>
              <a:rPr lang="en-US" dirty="0" smtClean="0"/>
              <a:t>6% interest= 33,224.60</a:t>
            </a:r>
            <a:endParaRPr lang="en-US" dirty="0"/>
          </a:p>
        </p:txBody>
      </p:sp>
    </p:spTree>
    <p:extLst>
      <p:ext uri="{BB962C8B-B14F-4D97-AF65-F5344CB8AC3E}">
        <p14:creationId xmlns:p14="http://schemas.microsoft.com/office/powerpoint/2010/main" val="4274570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Concession</a:t>
            </a:r>
            <a:endParaRPr lang="en-US" sz="4000" dirty="0"/>
          </a:p>
        </p:txBody>
      </p:sp>
      <p:sp>
        <p:nvSpPr>
          <p:cNvPr id="3" name="Content Placeholder 2"/>
          <p:cNvSpPr>
            <a:spLocks noGrp="1"/>
          </p:cNvSpPr>
          <p:nvPr>
            <p:ph idx="1"/>
          </p:nvPr>
        </p:nvSpPr>
        <p:spPr/>
        <p:txBody>
          <a:bodyPr>
            <a:normAutofit/>
          </a:bodyPr>
          <a:lstStyle/>
          <a:p>
            <a:pPr marL="118872" indent="0">
              <a:buNone/>
            </a:pPr>
            <a:r>
              <a:rPr lang="en-US" sz="2600" dirty="0"/>
              <a:t>Conceding is admitting where the opposition has a valid point</a:t>
            </a:r>
          </a:p>
          <a:p>
            <a:pPr lvl="1"/>
            <a:r>
              <a:rPr lang="en-US" sz="2600" dirty="0" smtClean="0"/>
              <a:t>Every </a:t>
            </a:r>
            <a:r>
              <a:rPr lang="en-US" sz="2600" dirty="0"/>
              <a:t>argument will have at least one thing to concede</a:t>
            </a:r>
            <a:r>
              <a:rPr lang="en-US" sz="2600" dirty="0" smtClean="0"/>
              <a:t>.</a:t>
            </a:r>
          </a:p>
          <a:p>
            <a:pPr marL="457200" lvl="1" indent="0">
              <a:buNone/>
            </a:pPr>
            <a:endParaRPr lang="en-US" sz="2600" dirty="0"/>
          </a:p>
          <a:p>
            <a:pPr lvl="1"/>
            <a:r>
              <a:rPr lang="en-US" sz="2600" dirty="0"/>
              <a:t>Conceding strengthens the argument.</a:t>
            </a:r>
          </a:p>
          <a:p>
            <a:pPr marL="0" indent="0">
              <a:buNone/>
            </a:pPr>
            <a:endParaRPr lang="en-US" dirty="0"/>
          </a:p>
        </p:txBody>
      </p:sp>
    </p:spTree>
    <p:extLst>
      <p:ext uri="{BB962C8B-B14F-4D97-AF65-F5344CB8AC3E}">
        <p14:creationId xmlns:p14="http://schemas.microsoft.com/office/powerpoint/2010/main" val="1340155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Refutation</a:t>
            </a:r>
            <a:endParaRPr lang="en-US" sz="4000" dirty="0"/>
          </a:p>
        </p:txBody>
      </p:sp>
      <p:sp>
        <p:nvSpPr>
          <p:cNvPr id="3" name="Content Placeholder 2"/>
          <p:cNvSpPr>
            <a:spLocks noGrp="1"/>
          </p:cNvSpPr>
          <p:nvPr>
            <p:ph idx="1"/>
          </p:nvPr>
        </p:nvSpPr>
        <p:spPr/>
        <p:txBody>
          <a:bodyPr>
            <a:normAutofit/>
          </a:bodyPr>
          <a:lstStyle/>
          <a:p>
            <a:pPr marL="118872" indent="0">
              <a:buNone/>
            </a:pPr>
            <a:r>
              <a:rPr lang="en-US" sz="2400" dirty="0"/>
              <a:t>Refuting, or arguing against a counterclaim, </a:t>
            </a:r>
          </a:p>
          <a:p>
            <a:pPr lvl="1"/>
            <a:r>
              <a:rPr lang="en-US" sz="2400" dirty="0"/>
              <a:t>Strengthens the argument</a:t>
            </a:r>
          </a:p>
          <a:p>
            <a:pPr lvl="1"/>
            <a:r>
              <a:rPr lang="en-US" sz="2400" dirty="0"/>
              <a:t>Is not always possible</a:t>
            </a:r>
          </a:p>
          <a:p>
            <a:pPr lvl="1"/>
            <a:r>
              <a:rPr lang="en-US" sz="2400" dirty="0"/>
              <a:t>Can be tricky</a:t>
            </a:r>
          </a:p>
          <a:p>
            <a:pPr lvl="1"/>
            <a:r>
              <a:rPr lang="en-US" sz="2400" dirty="0" smtClean="0"/>
              <a:t>Stay </a:t>
            </a:r>
            <a:r>
              <a:rPr lang="en-US" sz="2400" dirty="0"/>
              <a:t>on topic</a:t>
            </a:r>
          </a:p>
          <a:p>
            <a:pPr lvl="1"/>
            <a:r>
              <a:rPr lang="en-US" sz="2400" dirty="0"/>
              <a:t>Use credible </a:t>
            </a:r>
            <a:r>
              <a:rPr lang="en-US" sz="2400" dirty="0" smtClean="0"/>
              <a:t>evidence</a:t>
            </a:r>
          </a:p>
          <a:p>
            <a:pPr marL="457200" lvl="1" indent="0">
              <a:buNone/>
            </a:pPr>
            <a:endParaRPr lang="en-US" sz="2400" dirty="0"/>
          </a:p>
        </p:txBody>
      </p:sp>
    </p:spTree>
    <p:extLst>
      <p:ext uri="{BB962C8B-B14F-4D97-AF65-F5344CB8AC3E}">
        <p14:creationId xmlns:p14="http://schemas.microsoft.com/office/powerpoint/2010/main" val="1107517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Concessions and Refutations</a:t>
            </a:r>
            <a:endParaRPr lang="en-US" dirty="0"/>
          </a:p>
        </p:txBody>
      </p:sp>
      <p:sp>
        <p:nvSpPr>
          <p:cNvPr id="3" name="Content Placeholder 2"/>
          <p:cNvSpPr>
            <a:spLocks noGrp="1"/>
          </p:cNvSpPr>
          <p:nvPr>
            <p:ph idx="1"/>
          </p:nvPr>
        </p:nvSpPr>
        <p:spPr>
          <a:xfrm>
            <a:off x="1009443" y="1807361"/>
            <a:ext cx="7125112" cy="4517239"/>
          </a:xfrm>
        </p:spPr>
        <p:txBody>
          <a:bodyPr>
            <a:normAutofit/>
          </a:bodyPr>
          <a:lstStyle/>
          <a:p>
            <a:pPr marL="0" indent="0">
              <a:buNone/>
            </a:pPr>
            <a:r>
              <a:rPr lang="en-US" dirty="0" smtClean="0"/>
              <a:t>COUNTER ARGUMENT:</a:t>
            </a:r>
          </a:p>
          <a:p>
            <a:pPr marL="0" indent="0">
              <a:buNone/>
            </a:pPr>
            <a:r>
              <a:rPr lang="en-US" dirty="0" smtClean="0"/>
              <a:t>High school students can learn financial literacy from their parents. It is not the public school’s responsibility to teach kids about every aspect of life. Schools should focus on core concepts: math, science, reading, writing. </a:t>
            </a:r>
          </a:p>
          <a:p>
            <a:pPr marL="0" indent="0">
              <a:buNone/>
            </a:pPr>
            <a:endParaRPr lang="en-US" dirty="0"/>
          </a:p>
          <a:p>
            <a:pPr marL="0" indent="0">
              <a:buNone/>
            </a:pPr>
            <a:r>
              <a:rPr lang="en-US" dirty="0" smtClean="0"/>
              <a:t>POSSIBLE CONCESSION AND REFUTATION:</a:t>
            </a:r>
          </a:p>
          <a:p>
            <a:pPr marL="0" indent="0">
              <a:buNone/>
            </a:pPr>
            <a:r>
              <a:rPr lang="en-US" dirty="0" smtClean="0"/>
              <a:t>While the public education system does and should focus on traditional subjects like math and science, it is imperative that students learn to be fiscally responsible adults. Not teaching students financial responsibility can have a direct impact on society, as the irresponsible lending </a:t>
            </a:r>
            <a:r>
              <a:rPr lang="en-US" smtClean="0"/>
              <a:t>or borrowing </a:t>
            </a:r>
            <a:r>
              <a:rPr lang="en-US" dirty="0" smtClean="0"/>
              <a:t>and subsequent foreclosures can cause recessions, as seen in 2008 and 2009 in the United States. </a:t>
            </a:r>
            <a:endParaRPr lang="en-US" dirty="0"/>
          </a:p>
        </p:txBody>
      </p:sp>
    </p:spTree>
    <p:extLst>
      <p:ext uri="{BB962C8B-B14F-4D97-AF65-F5344CB8AC3E}">
        <p14:creationId xmlns:p14="http://schemas.microsoft.com/office/powerpoint/2010/main" val="6394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Conclusion</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Conclusions should do more than just restate or summarize the points you have covered. It should answer the “so what” question. So why should I care? Why does this matter? You have to make your reader care. </a:t>
            </a:r>
            <a:endParaRPr lang="en-US" sz="2400" dirty="0"/>
          </a:p>
        </p:txBody>
      </p:sp>
    </p:spTree>
    <p:extLst>
      <p:ext uri="{BB962C8B-B14F-4D97-AF65-F5344CB8AC3E}">
        <p14:creationId xmlns:p14="http://schemas.microsoft.com/office/powerpoint/2010/main" val="5945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Requiring high school students to pass a financial literacy class can have a direct impact on not only their lives but on society as well. As seen in the Great Recession of 2008 and 2009—and the many years that it took to dig the country out of the recession—having a whole society that does not understand or does not make intelligent fiscal choices can have cause devastation. Many people lost their homes and jobs because of the choices that they or even others made. Teaching future consumers to make better choices might help prevent such a drastic recession from happening again. </a:t>
            </a:r>
            <a:endParaRPr lang="en-US" dirty="0"/>
          </a:p>
        </p:txBody>
      </p:sp>
    </p:spTree>
    <p:extLst>
      <p:ext uri="{BB962C8B-B14F-4D97-AF65-F5344CB8AC3E}">
        <p14:creationId xmlns:p14="http://schemas.microsoft.com/office/powerpoint/2010/main" val="561639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lstStyle/>
          <a:p>
            <a:endParaRPr lang="en-US"/>
          </a:p>
        </p:txBody>
      </p:sp>
      <p:sp>
        <p:nvSpPr>
          <p:cNvPr id="5" name="TextBox 4"/>
          <p:cNvSpPr txBox="1"/>
          <p:nvPr/>
        </p:nvSpPr>
        <p:spPr>
          <a:xfrm>
            <a:off x="838200" y="1524000"/>
            <a:ext cx="7696200" cy="4616648"/>
          </a:xfrm>
          <a:prstGeom prst="rect">
            <a:avLst/>
          </a:prstGeom>
          <a:noFill/>
        </p:spPr>
        <p:txBody>
          <a:bodyPr wrap="square" rtlCol="0">
            <a:spAutoFit/>
          </a:bodyPr>
          <a:lstStyle/>
          <a:p>
            <a:r>
              <a:rPr lang="en-US" sz="1400" dirty="0"/>
              <a:t/>
            </a:r>
            <a:br>
              <a:rPr lang="en-US" sz="1400" dirty="0"/>
            </a:br>
            <a:r>
              <a:rPr lang="en-US" sz="1400" dirty="0"/>
              <a:t> “Brown University.” </a:t>
            </a:r>
            <a:r>
              <a:rPr lang="en-US" sz="1400" i="1" dirty="0"/>
              <a:t>Understanding Interest | Loan Office</a:t>
            </a:r>
            <a:r>
              <a:rPr lang="en-US" sz="1400" dirty="0"/>
              <a:t>, Brown University, www.brown.edu/about/administration/loans/understanding-interest.</a:t>
            </a:r>
          </a:p>
          <a:p>
            <a:endParaRPr lang="en-US" sz="1400" dirty="0" smtClean="0"/>
          </a:p>
          <a:p>
            <a:r>
              <a:rPr lang="en-US" sz="1400" dirty="0"/>
              <a:t> “Free Online Calculators.” </a:t>
            </a:r>
            <a:r>
              <a:rPr lang="en-US" sz="1400" i="1" dirty="0"/>
              <a:t>Calculator.net: Free Online Calculators - Math, Health, Financial, Science</a:t>
            </a:r>
            <a:r>
              <a:rPr lang="en-US" sz="1400" dirty="0"/>
              <a:t>, www.calculator.net/.</a:t>
            </a:r>
          </a:p>
          <a:p>
            <a:r>
              <a:rPr lang="en-US" sz="1400" dirty="0"/>
              <a:t> </a:t>
            </a:r>
            <a:endParaRPr lang="en-US" sz="1400" dirty="0" smtClean="0"/>
          </a:p>
          <a:p>
            <a:r>
              <a:rPr lang="en-US" sz="1400" dirty="0" smtClean="0"/>
              <a:t>“</a:t>
            </a:r>
            <a:r>
              <a:rPr lang="en-US" sz="1400" dirty="0"/>
              <a:t>How to Establish Credit.” </a:t>
            </a:r>
            <a:r>
              <a:rPr lang="en-US" sz="1400" i="1" dirty="0"/>
              <a:t>How to Establish Credit - Build Credit - Wells Fargo</a:t>
            </a:r>
            <a:r>
              <a:rPr lang="en-US" sz="1400" dirty="0"/>
              <a:t>, Wells Fargo, www.wellsfargo.com/goals-credit/smarter-credit/establish-credit/.</a:t>
            </a:r>
          </a:p>
          <a:p>
            <a:r>
              <a:rPr lang="en-US" sz="1400" dirty="0"/>
              <a:t> </a:t>
            </a:r>
            <a:endParaRPr lang="en-US" sz="1400" dirty="0" smtClean="0"/>
          </a:p>
          <a:p>
            <a:r>
              <a:rPr lang="en-US" sz="1400" dirty="0"/>
              <a:t>Singletary, Michelle. “Consumer Debt Is at a Record High. Haven't We Learned?” </a:t>
            </a:r>
            <a:r>
              <a:rPr lang="en-US" sz="1400" i="1" dirty="0"/>
              <a:t>The Washington Post</a:t>
            </a:r>
            <a:r>
              <a:rPr lang="en-US" sz="1400" dirty="0"/>
              <a:t>, WP Company, 12 Aug. 2017, www.washingtonpost.com/business/us-consumer-debt-is-at-a-record-high-havent-we-learned/2017/08/11/5c7bee6e-7e13-11e7-a669-b400c5c7e1cc_story.html?utm_term=.813853d122ce.</a:t>
            </a:r>
            <a:endParaRPr lang="en-US" sz="1400" dirty="0"/>
          </a:p>
          <a:p>
            <a:endParaRPr lang="en-US" sz="1400" dirty="0" smtClean="0"/>
          </a:p>
          <a:p>
            <a:r>
              <a:rPr lang="en-US" sz="1400" dirty="0" smtClean="0"/>
              <a:t>“</a:t>
            </a:r>
            <a:r>
              <a:rPr lang="en-US" sz="1400" dirty="0"/>
              <a:t>What Is a Debt-to-Income Ratio? Why Is the 43% Debt-to-Income Ratio </a:t>
            </a:r>
            <a:r>
              <a:rPr lang="en-US" sz="1400" dirty="0" err="1"/>
              <a:t>Important?”</a:t>
            </a:r>
            <a:r>
              <a:rPr lang="en-US" sz="1400" i="1" dirty="0" err="1"/>
              <a:t>Consumer</a:t>
            </a:r>
            <a:r>
              <a:rPr lang="en-US" sz="1400" i="1" dirty="0"/>
              <a:t> Financial Protection Bureau</a:t>
            </a:r>
            <a:r>
              <a:rPr lang="en-US" sz="1400" dirty="0"/>
              <a:t>, United States Government, 3 Mar. 2017, www.consumerfinance.gov/ask-cfpb/what-is-a-debt-to-income-ratio-why-is-the-43-debt-to-income-ratio-important-en-1791/.</a:t>
            </a:r>
          </a:p>
          <a:p>
            <a:endParaRPr lang="en-US" sz="1400" dirty="0"/>
          </a:p>
        </p:txBody>
      </p:sp>
    </p:spTree>
    <p:extLst>
      <p:ext uri="{BB962C8B-B14F-4D97-AF65-F5344CB8AC3E}">
        <p14:creationId xmlns:p14="http://schemas.microsoft.com/office/powerpoint/2010/main" val="2140849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THESIS</a:t>
            </a:r>
            <a:endParaRPr lang="en-US" dirty="0"/>
          </a:p>
        </p:txBody>
      </p:sp>
      <p:sp>
        <p:nvSpPr>
          <p:cNvPr id="2" name="Content Placeholder 1"/>
          <p:cNvSpPr>
            <a:spLocks noGrp="1"/>
          </p:cNvSpPr>
          <p:nvPr>
            <p:ph idx="1"/>
          </p:nvPr>
        </p:nvSpPr>
        <p:spPr/>
        <p:txBody>
          <a:bodyPr/>
          <a:lstStyle/>
          <a:p>
            <a:pPr marL="64008" indent="0">
              <a:buNone/>
            </a:pPr>
            <a:endParaRPr lang="en-US" dirty="0"/>
          </a:p>
        </p:txBody>
      </p:sp>
      <p:sp>
        <p:nvSpPr>
          <p:cNvPr id="5" name="TextBox 4"/>
          <p:cNvSpPr txBox="1"/>
          <p:nvPr/>
        </p:nvSpPr>
        <p:spPr>
          <a:xfrm>
            <a:off x="1219200" y="2064634"/>
            <a:ext cx="6019800" cy="923330"/>
          </a:xfrm>
          <a:prstGeom prst="rect">
            <a:avLst/>
          </a:prstGeom>
          <a:noFill/>
        </p:spPr>
        <p:txBody>
          <a:bodyPr wrap="square" rtlCol="0">
            <a:spAutoFit/>
          </a:bodyPr>
          <a:lstStyle/>
          <a:p>
            <a:r>
              <a:rPr lang="en-US" dirty="0" smtClean="0"/>
              <a:t>Draft:</a:t>
            </a:r>
          </a:p>
          <a:p>
            <a:r>
              <a:rPr lang="en-US" dirty="0" smtClean="0"/>
              <a:t>High school students should be required to pass a financial literacy class. </a:t>
            </a:r>
          </a:p>
        </p:txBody>
      </p:sp>
      <p:sp>
        <p:nvSpPr>
          <p:cNvPr id="6" name="TextBox 5"/>
          <p:cNvSpPr txBox="1"/>
          <p:nvPr/>
        </p:nvSpPr>
        <p:spPr>
          <a:xfrm>
            <a:off x="1257300" y="3352800"/>
            <a:ext cx="5943600" cy="2031325"/>
          </a:xfrm>
          <a:prstGeom prst="rect">
            <a:avLst/>
          </a:prstGeom>
          <a:noFill/>
        </p:spPr>
        <p:txBody>
          <a:bodyPr wrap="square" rtlCol="0">
            <a:spAutoFit/>
          </a:bodyPr>
          <a:lstStyle/>
          <a:p>
            <a:r>
              <a:rPr lang="en-US" dirty="0" smtClean="0"/>
              <a:t>Final:</a:t>
            </a:r>
          </a:p>
          <a:p>
            <a:r>
              <a:rPr lang="en-US" dirty="0" smtClean="0"/>
              <a:t>High school students should be required to pass a financial literary class so they will better understand the benefits and risks of incurring debt and will be more likely to save for major purchases like house or car, and will be more likely to save for retirement. </a:t>
            </a:r>
            <a:endParaRPr lang="en-US" dirty="0"/>
          </a:p>
        </p:txBody>
      </p:sp>
      <p:sp>
        <p:nvSpPr>
          <p:cNvPr id="7" name="TextBox 6"/>
          <p:cNvSpPr txBox="1"/>
          <p:nvPr/>
        </p:nvSpPr>
        <p:spPr>
          <a:xfrm>
            <a:off x="1184563" y="5530334"/>
            <a:ext cx="5908963" cy="369332"/>
          </a:xfrm>
          <a:prstGeom prst="rect">
            <a:avLst/>
          </a:prstGeom>
          <a:noFill/>
        </p:spPr>
        <p:txBody>
          <a:bodyPr wrap="square" rtlCol="0">
            <a:spAutoFit/>
          </a:bodyPr>
          <a:lstStyle/>
          <a:p>
            <a:r>
              <a:rPr lang="en-US" dirty="0" smtClean="0"/>
              <a:t>Write your thesis in the appropriate box. </a:t>
            </a:r>
            <a:endParaRPr lang="en-US" dirty="0"/>
          </a:p>
        </p:txBody>
      </p:sp>
    </p:spTree>
    <p:extLst>
      <p:ext uri="{BB962C8B-B14F-4D97-AF65-F5344CB8AC3E}">
        <p14:creationId xmlns:p14="http://schemas.microsoft.com/office/powerpoint/2010/main" val="398548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factors/reasons</a:t>
            </a:r>
            <a:endParaRPr lang="en-US" dirty="0"/>
          </a:p>
        </p:txBody>
      </p:sp>
      <p:sp>
        <p:nvSpPr>
          <p:cNvPr id="3" name="Content Placeholder 2"/>
          <p:cNvSpPr>
            <a:spLocks noGrp="1"/>
          </p:cNvSpPr>
          <p:nvPr>
            <p:ph idx="1"/>
          </p:nvPr>
        </p:nvSpPr>
        <p:spPr/>
        <p:txBody>
          <a:bodyPr/>
          <a:lstStyle/>
          <a:p>
            <a:r>
              <a:rPr lang="en-US" dirty="0" smtClean="0"/>
              <a:t>Briefly summarize your ideas for each of your supporting points or factors.</a:t>
            </a:r>
          </a:p>
          <a:p>
            <a:r>
              <a:rPr lang="en-US" dirty="0"/>
              <a:t>High school students should be required to pass a financial literary class so they will </a:t>
            </a:r>
            <a:r>
              <a:rPr lang="en-US" u="sng" dirty="0"/>
              <a:t>better understand the </a:t>
            </a:r>
            <a:r>
              <a:rPr lang="en-US" u="sng" dirty="0" smtClean="0"/>
              <a:t>benefits and risks </a:t>
            </a:r>
            <a:r>
              <a:rPr lang="en-US" u="sng" dirty="0"/>
              <a:t>of incurring </a:t>
            </a:r>
            <a:r>
              <a:rPr lang="en-US" u="sng" dirty="0" smtClean="0"/>
              <a:t>debt</a:t>
            </a:r>
          </a:p>
          <a:p>
            <a:pPr lvl="1"/>
            <a:r>
              <a:rPr lang="en-US" dirty="0" smtClean="0"/>
              <a:t>Debt to income ratio</a:t>
            </a:r>
          </a:p>
          <a:p>
            <a:pPr lvl="1"/>
            <a:r>
              <a:rPr lang="en-US" dirty="0" smtClean="0"/>
              <a:t>Building credit</a:t>
            </a:r>
          </a:p>
          <a:p>
            <a:pPr lvl="1"/>
            <a:r>
              <a:rPr lang="en-US" dirty="0" smtClean="0"/>
              <a:t>Interest rates</a:t>
            </a:r>
          </a:p>
          <a:p>
            <a:pPr lvl="1"/>
            <a:r>
              <a:rPr lang="en-US" dirty="0" smtClean="0"/>
              <a:t>Learning self-control</a:t>
            </a:r>
            <a:endParaRPr lang="en-US" dirty="0"/>
          </a:p>
        </p:txBody>
      </p:sp>
      <p:sp>
        <p:nvSpPr>
          <p:cNvPr id="4" name="TextBox 3"/>
          <p:cNvSpPr txBox="1"/>
          <p:nvPr/>
        </p:nvSpPr>
        <p:spPr>
          <a:xfrm>
            <a:off x="762000" y="5638800"/>
            <a:ext cx="7696200" cy="646331"/>
          </a:xfrm>
          <a:prstGeom prst="rect">
            <a:avLst/>
          </a:prstGeom>
          <a:noFill/>
        </p:spPr>
        <p:txBody>
          <a:bodyPr wrap="square" rtlCol="0">
            <a:spAutoFit/>
          </a:bodyPr>
          <a:lstStyle/>
          <a:p>
            <a:r>
              <a:rPr lang="en-US" dirty="0" smtClean="0"/>
              <a:t>Describe/summarize ideas that will support this point/reason. Do this for at least three points. </a:t>
            </a:r>
            <a:endParaRPr lang="en-US" dirty="0"/>
          </a:p>
        </p:txBody>
      </p:sp>
    </p:spTree>
    <p:extLst>
      <p:ext uri="{BB962C8B-B14F-4D97-AF65-F5344CB8AC3E}">
        <p14:creationId xmlns:p14="http://schemas.microsoft.com/office/powerpoint/2010/main" val="121611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 Deep</a:t>
            </a:r>
            <a:endParaRPr lang="en-US" dirty="0"/>
          </a:p>
        </p:txBody>
      </p:sp>
      <p:sp>
        <p:nvSpPr>
          <p:cNvPr id="3" name="Content Placeholder 2"/>
          <p:cNvSpPr>
            <a:spLocks noGrp="1"/>
          </p:cNvSpPr>
          <p:nvPr>
            <p:ph idx="1"/>
          </p:nvPr>
        </p:nvSpPr>
        <p:spPr/>
        <p:txBody>
          <a:bodyPr/>
          <a:lstStyle/>
          <a:p>
            <a:r>
              <a:rPr lang="en-US" dirty="0" smtClean="0"/>
              <a:t>Go further into depth for each of your reasons. You will want to find supporting evidence for each of your ideas.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16149330"/>
              </p:ext>
            </p:extLst>
          </p:nvPr>
        </p:nvGraphicFramePr>
        <p:xfrm>
          <a:off x="1219200" y="2209800"/>
          <a:ext cx="6705600" cy="4381500"/>
        </p:xfrm>
        <a:graphic>
          <a:graphicData uri="http://schemas.openxmlformats.org/drawingml/2006/table">
            <a:tbl>
              <a:tblPr firstRow="1" bandRow="1">
                <a:tableStyleId>{5C22544A-7EE6-4342-B048-85BDC9FD1C3A}</a:tableStyleId>
              </a:tblPr>
              <a:tblGrid>
                <a:gridCol w="3352800"/>
                <a:gridCol w="3352800"/>
              </a:tblGrid>
              <a:tr h="423744">
                <a:tc>
                  <a:txBody>
                    <a:bodyPr/>
                    <a:lstStyle/>
                    <a:p>
                      <a:r>
                        <a:rPr lang="en-US" dirty="0" smtClean="0"/>
                        <a:t>Detail</a:t>
                      </a:r>
                      <a:endParaRPr lang="en-US" dirty="0"/>
                    </a:p>
                  </a:txBody>
                  <a:tcPr/>
                </a:tc>
                <a:tc>
                  <a:txBody>
                    <a:bodyPr/>
                    <a:lstStyle/>
                    <a:p>
                      <a:r>
                        <a:rPr lang="en-US" dirty="0" smtClean="0"/>
                        <a:t>Evidence</a:t>
                      </a:r>
                      <a:endParaRPr lang="en-US" dirty="0"/>
                    </a:p>
                  </a:txBody>
                  <a:tcPr/>
                </a:tc>
              </a:tr>
              <a:tr h="16717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High</a:t>
                      </a:r>
                      <a:r>
                        <a:rPr lang="en-US" baseline="0" dirty="0" smtClean="0"/>
                        <a:t> debt to income ratio can put a person at risk of defaulting on loans. </a:t>
                      </a:r>
                      <a:r>
                        <a:rPr lang="en-US" dirty="0" smtClean="0"/>
                        <a:t>To</a:t>
                      </a:r>
                      <a:r>
                        <a:rPr lang="en-US" baseline="0" dirty="0" smtClean="0"/>
                        <a:t> qualify for car or home loans, even most credit cards, consumers must first build credit.</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Lenders want proof that you will pay them back. Paying utility bills and</a:t>
                      </a:r>
                      <a:r>
                        <a:rPr lang="en-US" baseline="0" dirty="0" smtClean="0"/>
                        <a:t> getting a loan with a co-signer</a:t>
                      </a:r>
                      <a:r>
                        <a:rPr lang="en-US" dirty="0" smtClean="0"/>
                        <a:t> are good ways to begin building credit. </a:t>
                      </a:r>
                    </a:p>
                    <a:p>
                      <a:endParaRPr lang="en-US" dirty="0"/>
                    </a:p>
                  </a:txBody>
                  <a:tcPr/>
                </a:tc>
              </a:tr>
              <a:tr h="1671756">
                <a:tc>
                  <a:txBody>
                    <a:bodyPr/>
                    <a:lstStyle/>
                    <a:p>
                      <a:r>
                        <a:rPr lang="en-US" dirty="0" smtClean="0"/>
                        <a:t>High</a:t>
                      </a:r>
                      <a:r>
                        <a:rPr lang="en-US" baseline="0" dirty="0" smtClean="0"/>
                        <a:t> debt to income ratio can put a person at risk of defaulting on loans</a:t>
                      </a:r>
                      <a:endParaRPr lang="en-US" dirty="0"/>
                    </a:p>
                  </a:txBody>
                  <a:tcPr/>
                </a:tc>
                <a:tc>
                  <a:txBody>
                    <a:bodyPr/>
                    <a:lstStyle/>
                    <a:p>
                      <a:r>
                        <a:rPr lang="en-US" dirty="0" smtClean="0"/>
                        <a:t>Don’t exceed 43%. Because of the higher risk,</a:t>
                      </a:r>
                      <a:r>
                        <a:rPr lang="en-US" baseline="0" dirty="0" smtClean="0"/>
                        <a:t> those with a higher ratio may not qualify for loans. </a:t>
                      </a:r>
                      <a:endParaRPr lang="en-US" dirty="0"/>
                    </a:p>
                  </a:txBody>
                  <a:tcPr/>
                </a:tc>
              </a:tr>
            </a:tbl>
          </a:graphicData>
        </a:graphic>
      </p:graphicFrame>
    </p:spTree>
    <p:extLst>
      <p:ext uri="{BB962C8B-B14F-4D97-AF65-F5344CB8AC3E}">
        <p14:creationId xmlns:p14="http://schemas.microsoft.com/office/powerpoint/2010/main" val="2638407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 Deep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8742450"/>
              </p:ext>
            </p:extLst>
          </p:nvPr>
        </p:nvGraphicFramePr>
        <p:xfrm>
          <a:off x="990600" y="1524000"/>
          <a:ext cx="7124700" cy="4119880"/>
        </p:xfrm>
        <a:graphic>
          <a:graphicData uri="http://schemas.openxmlformats.org/drawingml/2006/table">
            <a:tbl>
              <a:tblPr firstRow="1" bandRow="1">
                <a:tableStyleId>{5C22544A-7EE6-4342-B048-85BDC9FD1C3A}</a:tableStyleId>
              </a:tblPr>
              <a:tblGrid>
                <a:gridCol w="3562350"/>
                <a:gridCol w="3562350"/>
              </a:tblGrid>
              <a:tr h="370840">
                <a:tc>
                  <a:txBody>
                    <a:bodyPr/>
                    <a:lstStyle/>
                    <a:p>
                      <a:r>
                        <a:rPr lang="en-US" dirty="0" smtClean="0"/>
                        <a:t>Detail/Reason</a:t>
                      </a:r>
                      <a:endParaRPr lang="en-US" dirty="0"/>
                    </a:p>
                  </a:txBody>
                  <a:tcPr/>
                </a:tc>
                <a:tc>
                  <a:txBody>
                    <a:bodyPr/>
                    <a:lstStyle/>
                    <a:p>
                      <a:r>
                        <a:rPr lang="en-US" dirty="0" smtClean="0"/>
                        <a:t>Evidence</a:t>
                      </a:r>
                      <a:endParaRPr lang="en-US" dirty="0"/>
                    </a:p>
                  </a:txBody>
                  <a:tcPr/>
                </a:tc>
              </a:tr>
              <a:tr h="370840">
                <a:tc>
                  <a:txBody>
                    <a:bodyPr/>
                    <a:lstStyle/>
                    <a:p>
                      <a:r>
                        <a:rPr lang="en-US" sz="1600" dirty="0" smtClean="0"/>
                        <a:t>Understanding</a:t>
                      </a:r>
                      <a:r>
                        <a:rPr lang="en-US" sz="1600" baseline="0" dirty="0" smtClean="0"/>
                        <a:t> just how much interest rates can cost will help you decide whether to (or how much) debt to incur.</a:t>
                      </a:r>
                      <a:endParaRPr lang="en-US" sz="1600" dirty="0"/>
                    </a:p>
                  </a:txBody>
                  <a:tcPr/>
                </a:tc>
                <a:tc>
                  <a:txBody>
                    <a:bodyPr/>
                    <a:lstStyle/>
                    <a:p>
                      <a:r>
                        <a:rPr lang="en-US" sz="1600" dirty="0" smtClean="0"/>
                        <a:t>Bad</a:t>
                      </a:r>
                      <a:r>
                        <a:rPr lang="en-US" sz="1600" baseline="0" dirty="0" smtClean="0"/>
                        <a:t> credit can cause your interest rates to rise, which makes every purchase with interest cost more money in the long run. </a:t>
                      </a:r>
                    </a:p>
                    <a:p>
                      <a:endParaRPr lang="en-US" sz="1600" baseline="0" dirty="0" smtClean="0"/>
                    </a:p>
                    <a:p>
                      <a:r>
                        <a:rPr lang="en-US" sz="1600" baseline="0" dirty="0" smtClean="0"/>
                        <a:t>A thirty year $100,000 mortgage with 4% with monthly compounded interest will cost you  $21,494.17</a:t>
                      </a:r>
                    </a:p>
                    <a:p>
                      <a:endParaRPr lang="en-US" sz="1600" baseline="0" dirty="0" smtClean="0"/>
                    </a:p>
                    <a:p>
                      <a:r>
                        <a:rPr lang="en-US" sz="1600" baseline="0" dirty="0" smtClean="0"/>
                        <a:t>A thirty year $100,00 mortgage with 6% with monthly compounded interest will cost you $33,224.60</a:t>
                      </a:r>
                    </a:p>
                  </a:txBody>
                  <a:tcPr/>
                </a:tc>
              </a:tr>
            </a:tbl>
          </a:graphicData>
        </a:graphic>
      </p:graphicFrame>
      <p:sp>
        <p:nvSpPr>
          <p:cNvPr id="5" name="TextBox 4"/>
          <p:cNvSpPr txBox="1"/>
          <p:nvPr/>
        </p:nvSpPr>
        <p:spPr>
          <a:xfrm>
            <a:off x="1371600" y="6019800"/>
            <a:ext cx="7239000" cy="369332"/>
          </a:xfrm>
          <a:prstGeom prst="rect">
            <a:avLst/>
          </a:prstGeom>
          <a:noFill/>
        </p:spPr>
        <p:txBody>
          <a:bodyPr wrap="square" rtlCol="0">
            <a:spAutoFit/>
          </a:bodyPr>
          <a:lstStyle/>
          <a:p>
            <a:r>
              <a:rPr lang="en-US" dirty="0" smtClean="0"/>
              <a:t>Now, explain reasons and give evidence for each.</a:t>
            </a:r>
            <a:endParaRPr lang="en-US" dirty="0"/>
          </a:p>
        </p:txBody>
      </p:sp>
    </p:spTree>
    <p:extLst>
      <p:ext uri="{BB962C8B-B14F-4D97-AF65-F5344CB8AC3E}">
        <p14:creationId xmlns:p14="http://schemas.microsoft.com/office/powerpoint/2010/main" val="119991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Outlining	</a:t>
            </a:r>
            <a:endParaRPr lang="en-US" dirty="0"/>
          </a:p>
        </p:txBody>
      </p:sp>
      <p:sp>
        <p:nvSpPr>
          <p:cNvPr id="3" name="Content Placeholder 2"/>
          <p:cNvSpPr>
            <a:spLocks noGrp="1"/>
          </p:cNvSpPr>
          <p:nvPr>
            <p:ph idx="1"/>
          </p:nvPr>
        </p:nvSpPr>
        <p:spPr/>
        <p:txBody>
          <a:bodyPr/>
          <a:lstStyle/>
          <a:p>
            <a:r>
              <a:rPr lang="en-US" dirty="0" smtClean="0"/>
              <a:t>Outlining will help you create your whole argument so that you don’t get off topic. You will know where your argument is going and whether it will work or fall apart before you spend hours typing it up. </a:t>
            </a:r>
          </a:p>
          <a:p>
            <a:endParaRPr lang="en-US" dirty="0"/>
          </a:p>
          <a:p>
            <a:r>
              <a:rPr lang="en-US" dirty="0" smtClean="0"/>
              <a:t>Set aside the argument visual organizer and start with an introduction. We’ll get back to the organizer for the body of the essay.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69141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Introduction</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dirty="0" smtClean="0"/>
              <a:t>The introduction should do two things: </a:t>
            </a:r>
          </a:p>
          <a:p>
            <a:pPr>
              <a:buFont typeface="+mj-lt"/>
              <a:buAutoNum type="arabicPeriod"/>
            </a:pPr>
            <a:r>
              <a:rPr lang="en-US" sz="2800" dirty="0"/>
              <a:t>	</a:t>
            </a:r>
            <a:r>
              <a:rPr lang="en-US" sz="2800" dirty="0" smtClean="0"/>
              <a:t>Hook the audience</a:t>
            </a:r>
          </a:p>
          <a:p>
            <a:pPr>
              <a:buFont typeface="+mj-lt"/>
              <a:buAutoNum type="arabicPeriod"/>
            </a:pPr>
            <a:r>
              <a:rPr lang="en-US" sz="2800" dirty="0" smtClean="0"/>
              <a:t>Provide enough background to understand the thesis</a:t>
            </a:r>
            <a:endParaRPr lang="en-US" sz="2800" dirty="0"/>
          </a:p>
        </p:txBody>
      </p:sp>
    </p:spTree>
    <p:extLst>
      <p:ext uri="{BB962C8B-B14F-4D97-AF65-F5344CB8AC3E}">
        <p14:creationId xmlns:p14="http://schemas.microsoft.com/office/powerpoint/2010/main" val="2565789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hook</a:t>
            </a:r>
            <a:endParaRPr lang="en-US" dirty="0"/>
          </a:p>
        </p:txBody>
      </p:sp>
      <p:sp>
        <p:nvSpPr>
          <p:cNvPr id="3" name="Content Placeholder 2"/>
          <p:cNvSpPr>
            <a:spLocks noGrp="1"/>
          </p:cNvSpPr>
          <p:nvPr>
            <p:ph idx="1"/>
          </p:nvPr>
        </p:nvSpPr>
        <p:spPr/>
        <p:txBody>
          <a:bodyPr/>
          <a:lstStyle/>
          <a:p>
            <a:r>
              <a:rPr lang="en-US" dirty="0" smtClean="0"/>
              <a:t>Anecdote</a:t>
            </a:r>
          </a:p>
          <a:p>
            <a:r>
              <a:rPr lang="en-US" dirty="0" smtClean="0"/>
              <a:t>Example</a:t>
            </a:r>
          </a:p>
          <a:p>
            <a:r>
              <a:rPr lang="en-US" dirty="0" smtClean="0"/>
              <a:t>Image (description, not actual image)</a:t>
            </a:r>
          </a:p>
          <a:p>
            <a:r>
              <a:rPr lang="en-US" dirty="0" smtClean="0"/>
              <a:t>Shocking statistic/fact</a:t>
            </a:r>
          </a:p>
          <a:p>
            <a:endParaRPr lang="en-US" dirty="0"/>
          </a:p>
          <a:p>
            <a:r>
              <a:rPr lang="en-US" dirty="0" smtClean="0"/>
              <a:t>AVOID:</a:t>
            </a:r>
          </a:p>
          <a:p>
            <a:pPr lvl="1"/>
            <a:r>
              <a:rPr lang="en-US" dirty="0" smtClean="0"/>
              <a:t>Questions</a:t>
            </a:r>
          </a:p>
          <a:p>
            <a:pPr lvl="1"/>
            <a:r>
              <a:rPr lang="en-US" dirty="0" smtClean="0"/>
              <a:t>Quotation</a:t>
            </a:r>
          </a:p>
          <a:p>
            <a:pPr lvl="2"/>
            <a:r>
              <a:rPr lang="en-US" dirty="0" smtClean="0"/>
              <a:t>They are boring and sophomoric</a:t>
            </a:r>
            <a:endParaRPr lang="en-US" dirty="0"/>
          </a:p>
        </p:txBody>
      </p:sp>
    </p:spTree>
    <p:extLst>
      <p:ext uri="{BB962C8B-B14F-4D97-AF65-F5344CB8AC3E}">
        <p14:creationId xmlns:p14="http://schemas.microsoft.com/office/powerpoint/2010/main" val="335151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Introduction</a:t>
            </a:r>
          </a:p>
          <a:p>
            <a:pPr marL="800100" lvl="1" indent="-342900">
              <a:buFont typeface="+mj-lt"/>
              <a:buAutoNum type="alphaUcPeriod"/>
            </a:pPr>
            <a:r>
              <a:rPr lang="en-US" dirty="0" smtClean="0"/>
              <a:t>Hook:</a:t>
            </a:r>
          </a:p>
          <a:p>
            <a:pPr marL="1314450" lvl="2" indent="-400050">
              <a:buFont typeface="+mj-lt"/>
              <a:buAutoNum type="romanUcPeriod"/>
            </a:pPr>
            <a:r>
              <a:rPr lang="en-US" dirty="0" smtClean="0"/>
              <a:t>Consumer spending statistic (Washington Post)</a:t>
            </a:r>
          </a:p>
          <a:p>
            <a:pPr marL="1314450" lvl="2" indent="-400050">
              <a:buFont typeface="+mj-lt"/>
              <a:buAutoNum type="romanUcPeriod"/>
            </a:pPr>
            <a:r>
              <a:rPr lang="en-US" dirty="0" smtClean="0"/>
              <a:t>Connect it to the 2008-2009 recession</a:t>
            </a:r>
          </a:p>
          <a:p>
            <a:pPr marL="914400" lvl="1" indent="-400050">
              <a:buFont typeface="+mj-lt"/>
              <a:buAutoNum type="alphaUcPeriod"/>
            </a:pPr>
            <a:r>
              <a:rPr lang="en-US" dirty="0" smtClean="0"/>
              <a:t>Background</a:t>
            </a:r>
          </a:p>
          <a:p>
            <a:pPr marL="1314450" lvl="2" indent="-400050">
              <a:buFont typeface="+mj-lt"/>
              <a:buAutoNum type="romanUcPeriod"/>
            </a:pPr>
            <a:r>
              <a:rPr lang="en-US" dirty="0" smtClean="0"/>
              <a:t>Connect the recession to the need for smart financial decisions</a:t>
            </a:r>
          </a:p>
          <a:p>
            <a:pPr marL="1314450" lvl="2" indent="-400050">
              <a:buFont typeface="+mj-lt"/>
              <a:buAutoNum type="romanUcPeriod"/>
            </a:pPr>
            <a:r>
              <a:rPr lang="en-US" dirty="0" smtClean="0"/>
              <a:t>Thesis statement</a:t>
            </a:r>
          </a:p>
          <a:p>
            <a:pPr marL="1314450" lvl="2" indent="-400050">
              <a:buFont typeface="+mj-lt"/>
              <a:buAutoNum type="romanUcPeriod"/>
            </a:pPr>
            <a:endParaRPr lang="en-US" dirty="0"/>
          </a:p>
          <a:p>
            <a:pPr marL="1314450" lvl="2" indent="-400050">
              <a:buFont typeface="+mj-lt"/>
              <a:buAutoNum type="romanUcPeriod"/>
            </a:pPr>
            <a:endParaRPr lang="en-US" dirty="0" smtClean="0"/>
          </a:p>
          <a:p>
            <a:pPr marL="914400" lvl="2" indent="0">
              <a:buNone/>
            </a:pPr>
            <a:endParaRPr lang="en-US" dirty="0"/>
          </a:p>
        </p:txBody>
      </p:sp>
    </p:spTree>
    <p:extLst>
      <p:ext uri="{BB962C8B-B14F-4D97-AF65-F5344CB8AC3E}">
        <p14:creationId xmlns:p14="http://schemas.microsoft.com/office/powerpoint/2010/main" val="976687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1428</TotalTime>
  <Words>1118</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Autumn</vt:lpstr>
      <vt:lpstr>Creating Argument</vt:lpstr>
      <vt:lpstr>THESIS</vt:lpstr>
      <vt:lpstr>Supporting factors/reasons</vt:lpstr>
      <vt:lpstr>Dig Deep</vt:lpstr>
      <vt:lpstr>Dig Deep</vt:lpstr>
      <vt:lpstr>Outlining </vt:lpstr>
      <vt:lpstr>Introduction</vt:lpstr>
      <vt:lpstr>Introduction: hook</vt:lpstr>
      <vt:lpstr>Introduction</vt:lpstr>
      <vt:lpstr>Introduction</vt:lpstr>
      <vt:lpstr>Outlining</vt:lpstr>
      <vt:lpstr>Outlining</vt:lpstr>
      <vt:lpstr>Concession</vt:lpstr>
      <vt:lpstr>Refutation</vt:lpstr>
      <vt:lpstr>Concessions and Refutations</vt:lpstr>
      <vt:lpstr>Conclusion </vt:lpstr>
      <vt:lpstr>Conclusion</vt:lpstr>
      <vt:lpstr>Citations</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Argument</dc:title>
  <dc:creator>Alisha Paxton</dc:creator>
  <cp:lastModifiedBy>Alisha Paxton</cp:lastModifiedBy>
  <cp:revision>16</cp:revision>
  <dcterms:created xsi:type="dcterms:W3CDTF">2017-11-28T21:46:33Z</dcterms:created>
  <dcterms:modified xsi:type="dcterms:W3CDTF">2017-11-29T21:34:51Z</dcterms:modified>
</cp:coreProperties>
</file>