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84" r:id="rId10"/>
    <p:sldId id="264" r:id="rId11"/>
    <p:sldId id="268"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 id="280" r:id="rId28"/>
    <p:sldId id="281"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28" y="-10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0BFE5DC-BBDE-4788-BA13-CD684E0EB85C}" type="datetimeFigureOut">
              <a:rPr lang="en-US" smtClean="0"/>
              <a:t>8/31/2017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D006878-F143-4595-B562-86D83A8B1C0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BFE5DC-BBDE-4788-BA13-CD684E0EB85C}"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06878-F143-4595-B562-86D83A8B1C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FE5DC-BBDE-4788-BA13-CD684E0EB85C}"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D006878-F143-4595-B562-86D83A8B1C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FE5DC-BBDE-4788-BA13-CD684E0EB85C}"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06878-F143-4595-B562-86D83A8B1C0C}"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0BFE5DC-BBDE-4788-BA13-CD684E0EB85C}" type="datetimeFigureOut">
              <a:rPr lang="en-US" smtClean="0"/>
              <a:t>8/31/2017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D006878-F143-4595-B562-86D83A8B1C0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BFE5DC-BBDE-4788-BA13-CD684E0EB85C}"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06878-F143-4595-B562-86D83A8B1C0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BFE5DC-BBDE-4788-BA13-CD684E0EB85C}" type="datetimeFigureOut">
              <a:rPr lang="en-US" smtClean="0"/>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06878-F143-4595-B562-86D83A8B1C0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BFE5DC-BBDE-4788-BA13-CD684E0EB85C}" type="datetimeFigureOut">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06878-F143-4595-B562-86D83A8B1C0C}"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0BFE5DC-BBDE-4788-BA13-CD684E0EB85C}" type="datetimeFigureOut">
              <a:rPr lang="en-US" smtClean="0"/>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06878-F143-4595-B562-86D83A8B1C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BFE5DC-BBDE-4788-BA13-CD684E0EB85C}"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D006878-F143-4595-B562-86D83A8B1C0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BFE5DC-BBDE-4788-BA13-CD684E0EB85C}"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06878-F143-4595-B562-86D83A8B1C0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0BFE5DC-BBDE-4788-BA13-CD684E0EB85C}" type="datetimeFigureOut">
              <a:rPr lang="en-US" smtClean="0"/>
              <a:t>8/31/2017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D006878-F143-4595-B562-86D83A8B1C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Getting to the point, quickly.</a:t>
            </a:r>
          </a:p>
        </p:txBody>
      </p:sp>
      <p:sp>
        <p:nvSpPr>
          <p:cNvPr id="2" name="Title 1"/>
          <p:cNvSpPr>
            <a:spLocks noGrp="1"/>
          </p:cNvSpPr>
          <p:nvPr>
            <p:ph type="title"/>
          </p:nvPr>
        </p:nvSpPr>
        <p:spPr/>
        <p:txBody>
          <a:bodyPr/>
          <a:lstStyle/>
          <a:p>
            <a:r>
              <a:rPr lang="en-US" dirty="0"/>
              <a:t>CONCISE WRITING</a:t>
            </a:r>
          </a:p>
        </p:txBody>
      </p:sp>
    </p:spTree>
    <p:extLst>
      <p:ext uri="{BB962C8B-B14F-4D97-AF65-F5344CB8AC3E}">
        <p14:creationId xmlns:p14="http://schemas.microsoft.com/office/powerpoint/2010/main" val="15846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30"/>
          </a:xfrm>
        </p:spPr>
        <p:txBody>
          <a:bodyPr>
            <a:normAutofit/>
          </a:bodyPr>
          <a:lstStyle/>
          <a:p>
            <a:pPr marL="45720" indent="0">
              <a:buNone/>
            </a:pPr>
            <a:r>
              <a:rPr lang="en-US" sz="3200" dirty="0"/>
              <a:t>Fillers are words and phrases that do not add to the meaning or even style.</a:t>
            </a:r>
          </a:p>
          <a:p>
            <a:pPr lvl="1"/>
            <a:r>
              <a:rPr lang="en-US" sz="3000" dirty="0"/>
              <a:t>All things considered</a:t>
            </a:r>
          </a:p>
          <a:p>
            <a:pPr lvl="1"/>
            <a:r>
              <a:rPr lang="en-US" sz="3000" dirty="0"/>
              <a:t>Due to the fact that</a:t>
            </a:r>
          </a:p>
          <a:p>
            <a:pPr lvl="1"/>
            <a:r>
              <a:rPr lang="en-US" sz="3000" dirty="0"/>
              <a:t>As a matter of fact</a:t>
            </a:r>
          </a:p>
          <a:p>
            <a:pPr lvl="1"/>
            <a:r>
              <a:rPr lang="en-US" sz="3000" dirty="0"/>
              <a:t>For the most part</a:t>
            </a:r>
          </a:p>
          <a:p>
            <a:pPr lvl="1"/>
            <a:r>
              <a:rPr lang="en-US" sz="3000" dirty="0"/>
              <a:t>It seems that</a:t>
            </a:r>
          </a:p>
          <a:p>
            <a:pPr lvl="1"/>
            <a:r>
              <a:rPr lang="en-US" sz="3000" dirty="0"/>
              <a:t>What I mean to say is</a:t>
            </a:r>
          </a:p>
          <a:p>
            <a:pPr marL="45720" indent="0">
              <a:buNone/>
            </a:pPr>
            <a:endParaRPr lang="en-US" dirty="0"/>
          </a:p>
        </p:txBody>
      </p:sp>
      <p:sp>
        <p:nvSpPr>
          <p:cNvPr id="3" name="Title 2"/>
          <p:cNvSpPr>
            <a:spLocks noGrp="1"/>
          </p:cNvSpPr>
          <p:nvPr>
            <p:ph type="title"/>
          </p:nvPr>
        </p:nvSpPr>
        <p:spPr/>
        <p:txBody>
          <a:bodyPr/>
          <a:lstStyle/>
          <a:p>
            <a:r>
              <a:rPr lang="en-US" sz="4400" dirty="0"/>
              <a:t>Avoid unnecessary fillers</a:t>
            </a:r>
          </a:p>
        </p:txBody>
      </p:sp>
    </p:spTree>
    <p:extLst>
      <p:ext uri="{BB962C8B-B14F-4D97-AF65-F5344CB8AC3E}">
        <p14:creationId xmlns:p14="http://schemas.microsoft.com/office/powerpoint/2010/main" val="4123944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3200" dirty="0"/>
              <a:t>Now, used sparingly, they can, in the right places</a:t>
            </a:r>
          </a:p>
          <a:p>
            <a:pPr lvl="1"/>
            <a:r>
              <a:rPr lang="en-US" sz="3000" dirty="0"/>
              <a:t>Provide right tone</a:t>
            </a:r>
          </a:p>
          <a:p>
            <a:pPr lvl="1"/>
            <a:r>
              <a:rPr lang="en-US" sz="3000" dirty="0"/>
              <a:t>Create style</a:t>
            </a:r>
          </a:p>
          <a:p>
            <a:pPr lvl="1"/>
            <a:r>
              <a:rPr lang="en-US" sz="3000" dirty="0"/>
              <a:t>Create dramatic pause</a:t>
            </a:r>
          </a:p>
          <a:p>
            <a:pPr marL="45720" indent="0">
              <a:buNone/>
            </a:pPr>
            <a:r>
              <a:rPr lang="en-US" sz="3200" dirty="0"/>
              <a:t>However, used frequently, they bog down writing.</a:t>
            </a:r>
          </a:p>
          <a:p>
            <a:endParaRPr lang="en-US" dirty="0"/>
          </a:p>
        </p:txBody>
      </p:sp>
      <p:sp>
        <p:nvSpPr>
          <p:cNvPr id="3" name="Title 2"/>
          <p:cNvSpPr>
            <a:spLocks noGrp="1"/>
          </p:cNvSpPr>
          <p:nvPr>
            <p:ph type="title"/>
          </p:nvPr>
        </p:nvSpPr>
        <p:spPr/>
        <p:txBody>
          <a:bodyPr/>
          <a:lstStyle/>
          <a:p>
            <a:r>
              <a:rPr lang="en-US" sz="4400" dirty="0"/>
              <a:t>Avoid unnecessary fillers</a:t>
            </a:r>
          </a:p>
        </p:txBody>
      </p:sp>
    </p:spTree>
    <p:extLst>
      <p:ext uri="{BB962C8B-B14F-4D97-AF65-F5344CB8AC3E}">
        <p14:creationId xmlns:p14="http://schemas.microsoft.com/office/powerpoint/2010/main" val="288435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buNone/>
            </a:pPr>
            <a:r>
              <a:rPr lang="en-US" sz="2400" dirty="0"/>
              <a:t>All things considered, Connecticut’s woodlands are in better shape now than ever before. As a matter of fact, there are more woodlands in Connecticut now than there were in 1898. As far as I’m concerned, there is no need for further protection of woodlands because there are fewer farmers at the present time. Woodland have grow in the area because of the fact that farmers have abandoned their fields, so major forest areas are coming back by means of natural processes. Due to the fact that their habitats are being restored, forest creatures are also re-establishing their population bases. In the final analysis, the state would have been better off without such a policy. </a:t>
            </a:r>
          </a:p>
        </p:txBody>
      </p:sp>
      <p:sp>
        <p:nvSpPr>
          <p:cNvPr id="3" name="Title 2"/>
          <p:cNvSpPr>
            <a:spLocks noGrp="1"/>
          </p:cNvSpPr>
          <p:nvPr>
            <p:ph type="title"/>
          </p:nvPr>
        </p:nvSpPr>
        <p:spPr/>
        <p:txBody>
          <a:bodyPr/>
          <a:lstStyle/>
          <a:p>
            <a:r>
              <a:rPr lang="en-US" sz="4400" dirty="0"/>
              <a:t>Avoid unnecessary fillers</a:t>
            </a:r>
          </a:p>
        </p:txBody>
      </p:sp>
    </p:spTree>
    <p:extLst>
      <p:ext uri="{BB962C8B-B14F-4D97-AF65-F5344CB8AC3E}">
        <p14:creationId xmlns:p14="http://schemas.microsoft.com/office/powerpoint/2010/main" val="92636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lnSpcReduction="10000"/>
          </a:bodyPr>
          <a:lstStyle/>
          <a:p>
            <a:pPr marL="45720" indent="0">
              <a:buNone/>
            </a:pPr>
            <a:r>
              <a:rPr lang="en-US" sz="2400" dirty="0">
                <a:solidFill>
                  <a:srgbClr val="FF0000"/>
                </a:solidFill>
              </a:rPr>
              <a:t>All things considered</a:t>
            </a:r>
            <a:r>
              <a:rPr lang="en-US" sz="2400" dirty="0"/>
              <a:t>, Connecticut’s woodlands are in better shape now than ever before. </a:t>
            </a:r>
            <a:r>
              <a:rPr lang="en-US" sz="2400" dirty="0">
                <a:solidFill>
                  <a:srgbClr val="FF0000"/>
                </a:solidFill>
              </a:rPr>
              <a:t>As a matter of fact</a:t>
            </a:r>
            <a:r>
              <a:rPr lang="en-US" sz="2400" dirty="0"/>
              <a:t>, there are more woodlands in Connecticut now than there were in 1898. </a:t>
            </a:r>
            <a:r>
              <a:rPr lang="en-US" sz="2400" dirty="0">
                <a:solidFill>
                  <a:srgbClr val="FF0000"/>
                </a:solidFill>
              </a:rPr>
              <a:t>As far as I’m concerned</a:t>
            </a:r>
            <a:r>
              <a:rPr lang="en-US" sz="2400" dirty="0"/>
              <a:t>, there is no need for further protection of woodlands because there are fewer farmers </a:t>
            </a:r>
            <a:r>
              <a:rPr lang="en-US" sz="2400" dirty="0">
                <a:solidFill>
                  <a:srgbClr val="FF0000"/>
                </a:solidFill>
              </a:rPr>
              <a:t>at the present time</a:t>
            </a:r>
            <a:r>
              <a:rPr lang="en-US" sz="2400" dirty="0"/>
              <a:t>. Woodland have grow in the area </a:t>
            </a:r>
            <a:r>
              <a:rPr lang="en-US" sz="2400" dirty="0">
                <a:solidFill>
                  <a:srgbClr val="FF0000"/>
                </a:solidFill>
              </a:rPr>
              <a:t>because of the fact that</a:t>
            </a:r>
            <a:r>
              <a:rPr lang="en-US" sz="2400" dirty="0"/>
              <a:t> farmers have abandoned their fields, so major forest areas are coming back </a:t>
            </a:r>
            <a:r>
              <a:rPr lang="en-US" sz="2400" dirty="0">
                <a:solidFill>
                  <a:srgbClr val="FF0000"/>
                </a:solidFill>
              </a:rPr>
              <a:t>by means of </a:t>
            </a:r>
            <a:r>
              <a:rPr lang="en-US" sz="2400" dirty="0"/>
              <a:t>natural processes. </a:t>
            </a:r>
            <a:r>
              <a:rPr lang="en-US" sz="2400" dirty="0">
                <a:solidFill>
                  <a:srgbClr val="FF0000"/>
                </a:solidFill>
              </a:rPr>
              <a:t>Due to the fact that </a:t>
            </a:r>
            <a:r>
              <a:rPr lang="en-US" sz="2400" dirty="0"/>
              <a:t>their habitats are being restored, forest creatures are also re-establishing their population bases. </a:t>
            </a:r>
            <a:r>
              <a:rPr lang="en-US" sz="2400" dirty="0">
                <a:solidFill>
                  <a:srgbClr val="FF0000"/>
                </a:solidFill>
              </a:rPr>
              <a:t>In the final analysis</a:t>
            </a:r>
            <a:r>
              <a:rPr lang="en-US" sz="2400" dirty="0"/>
              <a:t>, the state would have been better off without such a policy. </a:t>
            </a:r>
          </a:p>
          <a:p>
            <a:pPr marL="45720" indent="0">
              <a:buNone/>
            </a:pPr>
            <a:endParaRPr lang="en-US" dirty="0"/>
          </a:p>
        </p:txBody>
      </p:sp>
      <p:sp>
        <p:nvSpPr>
          <p:cNvPr id="3" name="Title 2"/>
          <p:cNvSpPr>
            <a:spLocks noGrp="1"/>
          </p:cNvSpPr>
          <p:nvPr>
            <p:ph type="title"/>
          </p:nvPr>
        </p:nvSpPr>
        <p:spPr/>
        <p:txBody>
          <a:bodyPr/>
          <a:lstStyle/>
          <a:p>
            <a:r>
              <a:rPr lang="en-US" sz="4400" dirty="0"/>
              <a:t>Avoid unnecessary fillers</a:t>
            </a:r>
          </a:p>
        </p:txBody>
      </p:sp>
    </p:spTree>
    <p:extLst>
      <p:ext uri="{BB962C8B-B14F-4D97-AF65-F5344CB8AC3E}">
        <p14:creationId xmlns:p14="http://schemas.microsoft.com/office/powerpoint/2010/main" val="2712171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sz="2400" dirty="0">
                <a:solidFill>
                  <a:srgbClr val="FF0000"/>
                </a:solidFill>
              </a:rPr>
              <a:t>All things considered</a:t>
            </a:r>
            <a:r>
              <a:rPr lang="en-US" sz="2400" dirty="0"/>
              <a:t>, Connecticut’s woodlands are in better shape now than ever before. There are </a:t>
            </a:r>
            <a:r>
              <a:rPr lang="en-US" sz="2400" dirty="0">
                <a:solidFill>
                  <a:srgbClr val="FF0000"/>
                </a:solidFill>
              </a:rPr>
              <a:t>even</a:t>
            </a:r>
            <a:r>
              <a:rPr lang="en-US" sz="2400" dirty="0"/>
              <a:t> more woodlands in Connecticut now than there were in 1898, </a:t>
            </a:r>
            <a:r>
              <a:rPr lang="en-US" sz="2400" dirty="0">
                <a:solidFill>
                  <a:srgbClr val="FF0000"/>
                </a:solidFill>
              </a:rPr>
              <a:t>so</a:t>
            </a:r>
            <a:r>
              <a:rPr lang="en-US" sz="2400" dirty="0"/>
              <a:t> there is no need for further protection of woodlands because there are fewer farmers </a:t>
            </a:r>
            <a:r>
              <a:rPr lang="en-US" sz="2400" dirty="0">
                <a:solidFill>
                  <a:srgbClr val="FF0000"/>
                </a:solidFill>
              </a:rPr>
              <a:t>now</a:t>
            </a:r>
            <a:r>
              <a:rPr lang="en-US" sz="2400" dirty="0"/>
              <a:t>. Woodland have grow in the area because farmers have abandoned their fields, so major forest areas are coming back </a:t>
            </a:r>
            <a:r>
              <a:rPr lang="en-US" sz="2400" dirty="0">
                <a:solidFill>
                  <a:srgbClr val="FF0000"/>
                </a:solidFill>
              </a:rPr>
              <a:t>through</a:t>
            </a:r>
            <a:r>
              <a:rPr lang="en-US" sz="2400" dirty="0"/>
              <a:t> natural processes; </a:t>
            </a:r>
            <a:r>
              <a:rPr lang="en-US" sz="2400" dirty="0">
                <a:solidFill>
                  <a:srgbClr val="FF0000"/>
                </a:solidFill>
              </a:rPr>
              <a:t>because</a:t>
            </a:r>
            <a:r>
              <a:rPr lang="en-US" sz="2400" dirty="0"/>
              <a:t> their natural habitats are being restored, forest creatures are also re-establishing their population bases.  </a:t>
            </a:r>
            <a:r>
              <a:rPr lang="en-US" sz="2400" dirty="0">
                <a:solidFill>
                  <a:srgbClr val="FF0000"/>
                </a:solidFill>
              </a:rPr>
              <a:t>Essentially</a:t>
            </a:r>
            <a:r>
              <a:rPr lang="en-US" sz="2400" dirty="0"/>
              <a:t>, the state would have been better off without such a policy. </a:t>
            </a:r>
          </a:p>
          <a:p>
            <a:pPr marL="45720" indent="0">
              <a:buNone/>
            </a:pPr>
            <a:endParaRPr lang="en-US" dirty="0"/>
          </a:p>
        </p:txBody>
      </p:sp>
      <p:sp>
        <p:nvSpPr>
          <p:cNvPr id="3" name="Title 2"/>
          <p:cNvSpPr>
            <a:spLocks noGrp="1"/>
          </p:cNvSpPr>
          <p:nvPr>
            <p:ph type="title"/>
          </p:nvPr>
        </p:nvSpPr>
        <p:spPr/>
        <p:txBody>
          <a:bodyPr/>
          <a:lstStyle/>
          <a:p>
            <a:r>
              <a:rPr lang="en-US" sz="4400" dirty="0"/>
              <a:t>Avoid unnecessary fillers</a:t>
            </a:r>
          </a:p>
        </p:txBody>
      </p:sp>
    </p:spTree>
    <p:extLst>
      <p:ext uri="{BB962C8B-B14F-4D97-AF65-F5344CB8AC3E}">
        <p14:creationId xmlns:p14="http://schemas.microsoft.com/office/powerpoint/2010/main" val="3545855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328929"/>
          </a:xfrm>
        </p:spPr>
        <p:txBody>
          <a:bodyPr>
            <a:normAutofit/>
          </a:bodyPr>
          <a:lstStyle/>
          <a:p>
            <a:pPr marL="45720" indent="0">
              <a:buNone/>
            </a:pPr>
            <a:r>
              <a:rPr lang="en-US" sz="3600" dirty="0"/>
              <a:t>Clichés are overused, trite, and now meaningless statements or phrases.</a:t>
            </a:r>
          </a:p>
        </p:txBody>
      </p:sp>
      <p:sp>
        <p:nvSpPr>
          <p:cNvPr id="3" name="Title 2"/>
          <p:cNvSpPr>
            <a:spLocks noGrp="1"/>
          </p:cNvSpPr>
          <p:nvPr>
            <p:ph type="title"/>
          </p:nvPr>
        </p:nvSpPr>
        <p:spPr/>
        <p:txBody>
          <a:bodyPr/>
          <a:lstStyle/>
          <a:p>
            <a:r>
              <a:rPr lang="en-US" sz="6000" dirty="0"/>
              <a:t>Avoid clichés </a:t>
            </a:r>
          </a:p>
        </p:txBody>
      </p:sp>
      <p:sp>
        <p:nvSpPr>
          <p:cNvPr id="4" name="TextBox 3"/>
          <p:cNvSpPr txBox="1"/>
          <p:nvPr/>
        </p:nvSpPr>
        <p:spPr>
          <a:xfrm>
            <a:off x="397164" y="3200400"/>
            <a:ext cx="8382000" cy="2862322"/>
          </a:xfrm>
          <a:prstGeom prst="rect">
            <a:avLst/>
          </a:prstGeom>
          <a:noFill/>
        </p:spPr>
        <p:txBody>
          <a:bodyPr wrap="square" numCol="2" rtlCol="0">
            <a:spAutoFit/>
          </a:bodyPr>
          <a:lstStyle/>
          <a:p>
            <a:pPr marL="342900" indent="-342900">
              <a:buFont typeface="Arial" panose="020B0604020202020204" pitchFamily="34" charset="0"/>
              <a:buChar char="•"/>
            </a:pPr>
            <a:r>
              <a:rPr lang="en-US" sz="2000" dirty="0"/>
              <a:t>In the nick of time</a:t>
            </a:r>
          </a:p>
          <a:p>
            <a:pPr marL="342900" indent="-342900">
              <a:buFont typeface="Arial" panose="020B0604020202020204" pitchFamily="34" charset="0"/>
              <a:buChar char="•"/>
            </a:pPr>
            <a:r>
              <a:rPr lang="en-US" sz="2000" dirty="0"/>
              <a:t>Dumb as a rock</a:t>
            </a:r>
          </a:p>
          <a:p>
            <a:pPr marL="342900" indent="-342900">
              <a:buFont typeface="Arial" panose="020B0604020202020204" pitchFamily="34" charset="0"/>
              <a:buChar char="•"/>
            </a:pPr>
            <a:r>
              <a:rPr lang="en-US" sz="2000" dirty="0"/>
              <a:t>At the drop of a hat</a:t>
            </a:r>
          </a:p>
          <a:p>
            <a:pPr marL="342900" indent="-342900">
              <a:buFont typeface="Arial" panose="020B0604020202020204" pitchFamily="34" charset="0"/>
              <a:buChar char="•"/>
            </a:pPr>
            <a:r>
              <a:rPr lang="en-US" sz="2000" dirty="0"/>
              <a:t>Bubble was burst</a:t>
            </a:r>
          </a:p>
          <a:p>
            <a:pPr marL="342900" indent="-342900">
              <a:buFont typeface="Arial" panose="020B0604020202020204" pitchFamily="34" charset="0"/>
              <a:buChar char="•"/>
            </a:pPr>
            <a:r>
              <a:rPr lang="en-US" sz="2000" dirty="0"/>
              <a:t>Quiet as a mouse</a:t>
            </a:r>
          </a:p>
          <a:p>
            <a:pPr marL="342900" indent="-342900">
              <a:buFont typeface="Arial" panose="020B0604020202020204" pitchFamily="34" charset="0"/>
              <a:buChar char="•"/>
            </a:pPr>
            <a:r>
              <a:rPr lang="en-US" sz="2000" dirty="0"/>
              <a:t>Stopped in my tracks</a:t>
            </a:r>
          </a:p>
          <a:p>
            <a:pPr marL="342900" indent="-342900">
              <a:buFont typeface="Arial" panose="020B0604020202020204" pitchFamily="34" charset="0"/>
              <a:buChar char="•"/>
            </a:pPr>
            <a:r>
              <a:rPr lang="en-US" sz="2000" dirty="0"/>
              <a:t>Needless to say</a:t>
            </a:r>
          </a:p>
          <a:p>
            <a:pPr marL="342900" indent="-342900">
              <a:buFont typeface="Arial" panose="020B0604020202020204" pitchFamily="34" charset="0"/>
              <a:buChar char="•"/>
            </a:pPr>
            <a:r>
              <a:rPr lang="en-US" sz="2000" dirty="0"/>
              <a:t>Before I knew it</a:t>
            </a:r>
          </a:p>
          <a:p>
            <a:pPr marL="342900" indent="-342900">
              <a:buFont typeface="Arial" panose="020B0604020202020204" pitchFamily="34" charset="0"/>
              <a:buChar char="•"/>
            </a:pPr>
            <a:r>
              <a:rPr lang="en-US" sz="2000" dirty="0"/>
              <a:t>Matter of time</a:t>
            </a:r>
          </a:p>
          <a:p>
            <a:pPr marL="342900" indent="-342900">
              <a:buFont typeface="Arial" panose="020B0604020202020204" pitchFamily="34" charset="0"/>
              <a:buChar char="•"/>
            </a:pPr>
            <a:r>
              <a:rPr lang="en-US" sz="2000" dirty="0"/>
              <a:t>Lost track of time</a:t>
            </a:r>
          </a:p>
          <a:p>
            <a:pPr marL="342900" indent="-342900">
              <a:buFont typeface="Arial" panose="020B0604020202020204" pitchFamily="34" charset="0"/>
              <a:buChar char="•"/>
            </a:pPr>
            <a:r>
              <a:rPr lang="en-US" sz="2000" dirty="0"/>
              <a:t>Cut to the chase</a:t>
            </a:r>
          </a:p>
          <a:p>
            <a:pPr marL="342900" indent="-342900">
              <a:buFont typeface="Arial" panose="020B0604020202020204" pitchFamily="34" charset="0"/>
              <a:buChar char="•"/>
            </a:pPr>
            <a:r>
              <a:rPr lang="en-US" sz="2000" dirty="0"/>
              <a:t>Got the best of me</a:t>
            </a:r>
          </a:p>
          <a:p>
            <a:pPr marL="342900" indent="-342900">
              <a:buFont typeface="Arial" panose="020B0604020202020204" pitchFamily="34" charset="0"/>
              <a:buChar char="•"/>
            </a:pPr>
            <a:r>
              <a:rPr lang="en-US" sz="2000" dirty="0"/>
              <a:t>Put two and two together</a:t>
            </a:r>
          </a:p>
          <a:p>
            <a:pPr marL="342900" indent="-342900">
              <a:buFont typeface="Arial" panose="020B0604020202020204" pitchFamily="34" charset="0"/>
              <a:buChar char="•"/>
            </a:pPr>
            <a:r>
              <a:rPr lang="en-US" sz="2000" dirty="0"/>
              <a:t>Bored out of my mind</a:t>
            </a:r>
          </a:p>
          <a:p>
            <a:pPr marL="342900" indent="-342900">
              <a:buFont typeface="Arial" panose="020B0604020202020204" pitchFamily="34" charset="0"/>
              <a:buChar char="•"/>
            </a:pPr>
            <a:r>
              <a:rPr lang="en-US" sz="2000" dirty="0"/>
              <a:t>Add insult to injury</a:t>
            </a:r>
          </a:p>
          <a:p>
            <a:pPr marL="342900" indent="-342900">
              <a:buFont typeface="Arial" panose="020B0604020202020204" pitchFamily="34" charset="0"/>
              <a:buChar char="•"/>
            </a:pPr>
            <a:r>
              <a:rPr lang="en-US" sz="2000" dirty="0"/>
              <a:t>Busy as a bee</a:t>
            </a:r>
          </a:p>
          <a:p>
            <a:pPr marL="342900" indent="-342900">
              <a:buFont typeface="Arial" panose="020B0604020202020204" pitchFamily="34" charset="0"/>
              <a:buChar char="•"/>
            </a:pPr>
            <a:r>
              <a:rPr lang="en-US" sz="2000" dirty="0"/>
              <a:t>White as snow</a:t>
            </a:r>
          </a:p>
          <a:p>
            <a:pPr marL="342900" indent="-342900">
              <a:buFont typeface="Arial" panose="020B0604020202020204" pitchFamily="34" charset="0"/>
              <a:buChar char="•"/>
            </a:pPr>
            <a:r>
              <a:rPr lang="en-US" sz="2000" dirty="0"/>
              <a:t>Cold as ice</a:t>
            </a:r>
            <a:endParaRPr lang="en-US" dirty="0"/>
          </a:p>
        </p:txBody>
      </p:sp>
    </p:spTree>
    <p:extLst>
      <p:ext uri="{BB962C8B-B14F-4D97-AF65-F5344CB8AC3E}">
        <p14:creationId xmlns:p14="http://schemas.microsoft.com/office/powerpoint/2010/main" val="1047720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dirty="0"/>
              <a:t>“It is said that your life flashes before your eyes just before you die. That is true, it's called Life.”</a:t>
            </a:r>
          </a:p>
          <a:p>
            <a:r>
              <a:rPr lang="en-US" dirty="0"/>
              <a:t>“Give a man a fire and he's warm for a day, but set fire to him and he's warm for the rest of his life.”</a:t>
            </a:r>
          </a:p>
          <a:p>
            <a:r>
              <a:rPr lang="en-US" dirty="0"/>
              <a:t> “I'll be more enthusiastic about encouraging thinking outside the box when there's evidence of any thinking going on inside it.” </a:t>
            </a:r>
          </a:p>
          <a:p>
            <a:r>
              <a:rPr lang="en-US" dirty="0"/>
              <a:t>“If you trust in yourself. . .and believe in your dreams. . .and follow your star. . . you'll still get beaten by people who spent their time working hard and learning things and weren't so lazy.” </a:t>
            </a:r>
          </a:p>
          <a:p>
            <a:r>
              <a:rPr lang="en-US" dirty="0"/>
              <a:t>“This isn't life in the fast lane, it's life in the oncoming traffic.” </a:t>
            </a:r>
          </a:p>
          <a:p>
            <a:pPr marL="45720" indent="0">
              <a:buNone/>
            </a:pPr>
            <a:r>
              <a:rPr lang="en-US" dirty="0"/>
              <a:t>--Terry Pratchett</a:t>
            </a:r>
          </a:p>
        </p:txBody>
      </p:sp>
      <p:sp>
        <p:nvSpPr>
          <p:cNvPr id="3" name="Title 2"/>
          <p:cNvSpPr>
            <a:spLocks noGrp="1"/>
          </p:cNvSpPr>
          <p:nvPr>
            <p:ph type="title"/>
          </p:nvPr>
        </p:nvSpPr>
        <p:spPr/>
        <p:txBody>
          <a:bodyPr/>
          <a:lstStyle/>
          <a:p>
            <a:r>
              <a:rPr lang="en-US" sz="6000" dirty="0"/>
              <a:t>Avoid clichés </a:t>
            </a:r>
          </a:p>
        </p:txBody>
      </p:sp>
    </p:spTree>
    <p:extLst>
      <p:ext uri="{BB962C8B-B14F-4D97-AF65-F5344CB8AC3E}">
        <p14:creationId xmlns:p14="http://schemas.microsoft.com/office/powerpoint/2010/main" val="89102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262129"/>
          </a:xfrm>
        </p:spPr>
        <p:txBody>
          <a:bodyPr>
            <a:normAutofit fontScale="70000" lnSpcReduction="20000"/>
          </a:bodyPr>
          <a:lstStyle/>
          <a:p>
            <a:endParaRPr lang="en-US" dirty="0"/>
          </a:p>
        </p:txBody>
      </p:sp>
      <p:sp>
        <p:nvSpPr>
          <p:cNvPr id="3" name="Title 2"/>
          <p:cNvSpPr>
            <a:spLocks noGrp="1"/>
          </p:cNvSpPr>
          <p:nvPr>
            <p:ph type="title"/>
          </p:nvPr>
        </p:nvSpPr>
        <p:spPr/>
        <p:txBody>
          <a:bodyPr/>
          <a:lstStyle/>
          <a:p>
            <a:r>
              <a:rPr lang="en-US" sz="6000" dirty="0"/>
              <a:t>Avoid vagueness</a:t>
            </a:r>
          </a:p>
        </p:txBody>
      </p:sp>
      <p:sp>
        <p:nvSpPr>
          <p:cNvPr id="4" name="TextBox 3"/>
          <p:cNvSpPr txBox="1"/>
          <p:nvPr/>
        </p:nvSpPr>
        <p:spPr>
          <a:xfrm>
            <a:off x="533400" y="2286000"/>
            <a:ext cx="8153400" cy="1569660"/>
          </a:xfrm>
          <a:prstGeom prst="rect">
            <a:avLst/>
          </a:prstGeom>
          <a:noFill/>
        </p:spPr>
        <p:txBody>
          <a:bodyPr wrap="square" rtlCol="0">
            <a:spAutoFit/>
          </a:bodyPr>
          <a:lstStyle/>
          <a:p>
            <a:r>
              <a:rPr lang="en-US" sz="3200" dirty="0"/>
              <a:t>How has school been today?</a:t>
            </a:r>
          </a:p>
          <a:p>
            <a:r>
              <a:rPr lang="en-US" sz="3200" dirty="0"/>
              <a:t>How was your evening? Weekend?</a:t>
            </a:r>
          </a:p>
          <a:p>
            <a:r>
              <a:rPr lang="en-US" sz="3200" dirty="0"/>
              <a:t>How do you feel today?</a:t>
            </a:r>
          </a:p>
        </p:txBody>
      </p:sp>
      <p:sp>
        <p:nvSpPr>
          <p:cNvPr id="5" name="TextBox 4"/>
          <p:cNvSpPr txBox="1"/>
          <p:nvPr/>
        </p:nvSpPr>
        <p:spPr>
          <a:xfrm>
            <a:off x="397164" y="2057400"/>
            <a:ext cx="8001000" cy="4524315"/>
          </a:xfrm>
          <a:prstGeom prst="rect">
            <a:avLst/>
          </a:prstGeom>
          <a:noFill/>
        </p:spPr>
        <p:txBody>
          <a:bodyPr wrap="square" rtlCol="0">
            <a:spAutoFit/>
          </a:bodyPr>
          <a:lstStyle/>
          <a:p>
            <a:r>
              <a:rPr lang="en-US" sz="3200" dirty="0"/>
              <a:t>Like clichés, vague words do not affect the reader. </a:t>
            </a:r>
          </a:p>
          <a:p>
            <a:r>
              <a:rPr lang="en-US" sz="3200" dirty="0"/>
              <a:t>Avoid words and phrases that are not specific or vivid.</a:t>
            </a:r>
          </a:p>
          <a:p>
            <a:r>
              <a:rPr lang="en-US" sz="3200" dirty="0"/>
              <a:t>The difference between walking slowly and</a:t>
            </a:r>
          </a:p>
          <a:p>
            <a:pPr marL="457200" indent="-457200">
              <a:buFont typeface="Arial" panose="020B0604020202020204" pitchFamily="34" charset="0"/>
              <a:buChar char="•"/>
            </a:pPr>
            <a:r>
              <a:rPr lang="en-US" sz="3200" dirty="0"/>
              <a:t>Strutting</a:t>
            </a:r>
          </a:p>
          <a:p>
            <a:pPr marL="457200" indent="-457200">
              <a:buFont typeface="Arial" panose="020B0604020202020204" pitchFamily="34" charset="0"/>
              <a:buChar char="•"/>
            </a:pPr>
            <a:r>
              <a:rPr lang="en-US" sz="3200" dirty="0"/>
              <a:t>Meandering</a:t>
            </a:r>
          </a:p>
          <a:p>
            <a:pPr marL="457200" indent="-457200">
              <a:buFont typeface="Arial" panose="020B0604020202020204" pitchFamily="34" charset="0"/>
              <a:buChar char="•"/>
            </a:pPr>
            <a:r>
              <a:rPr lang="en-US" sz="3200" dirty="0"/>
              <a:t>Trudging</a:t>
            </a:r>
          </a:p>
          <a:p>
            <a:pPr marL="457200" indent="-457200">
              <a:buFont typeface="Arial" panose="020B0604020202020204" pitchFamily="34" charset="0"/>
              <a:buChar char="•"/>
            </a:pPr>
            <a:r>
              <a:rPr lang="en-US" sz="3200" dirty="0"/>
              <a:t>Swaggering  </a:t>
            </a:r>
          </a:p>
        </p:txBody>
      </p:sp>
    </p:spTree>
    <p:extLst>
      <p:ext uri="{BB962C8B-B14F-4D97-AF65-F5344CB8AC3E}">
        <p14:creationId xmlns:p14="http://schemas.microsoft.com/office/powerpoint/2010/main" val="92075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4000" dirty="0"/>
              <a:t>Thomas Jefferson was not a believer in the divinity of Jesus Christ and indeed was the author of a version of the Four Gospels that included the removal of all references to miraculous events. </a:t>
            </a:r>
          </a:p>
        </p:txBody>
      </p:sp>
      <p:sp>
        <p:nvSpPr>
          <p:cNvPr id="3" name="Title 2"/>
          <p:cNvSpPr>
            <a:spLocks noGrp="1"/>
          </p:cNvSpPr>
          <p:nvPr>
            <p:ph type="title"/>
          </p:nvPr>
        </p:nvSpPr>
        <p:spPr/>
        <p:txBody>
          <a:bodyPr/>
          <a:lstStyle/>
          <a:p>
            <a:r>
              <a:rPr lang="en-US" sz="4800" dirty="0"/>
              <a:t>Avoid heavy noun style</a:t>
            </a:r>
          </a:p>
        </p:txBody>
      </p:sp>
    </p:spTree>
    <p:extLst>
      <p:ext uri="{BB962C8B-B14F-4D97-AF65-F5344CB8AC3E}">
        <p14:creationId xmlns:p14="http://schemas.microsoft.com/office/powerpoint/2010/main" val="247153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A049D50-CB83-4C2E-9085-6E854574E6A7}"/>
              </a:ext>
            </a:extLst>
          </p:cNvPr>
          <p:cNvSpPr>
            <a:spLocks noGrp="1"/>
          </p:cNvSpPr>
          <p:nvPr>
            <p:ph idx="1"/>
          </p:nvPr>
        </p:nvSpPr>
        <p:spPr>
          <a:xfrm>
            <a:off x="380999" y="1719071"/>
            <a:ext cx="8407893" cy="3995929"/>
          </a:xfrm>
        </p:spPr>
        <p:txBody>
          <a:bodyPr>
            <a:normAutofit/>
          </a:bodyPr>
          <a:lstStyle/>
          <a:p>
            <a:pPr marL="45720" indent="0">
              <a:buNone/>
            </a:pPr>
            <a:r>
              <a:rPr lang="en-US" sz="4000" dirty="0">
                <a:solidFill>
                  <a:srgbClr val="FF0000"/>
                </a:solidFill>
              </a:rPr>
              <a:t>Thomas Jefferson </a:t>
            </a:r>
            <a:r>
              <a:rPr lang="en-US" sz="4000" dirty="0"/>
              <a:t>was not a </a:t>
            </a:r>
            <a:r>
              <a:rPr lang="en-US" sz="4000" dirty="0">
                <a:solidFill>
                  <a:srgbClr val="FF0000"/>
                </a:solidFill>
              </a:rPr>
              <a:t>believer</a:t>
            </a:r>
            <a:r>
              <a:rPr lang="en-US" sz="4000" dirty="0"/>
              <a:t> in the </a:t>
            </a:r>
            <a:r>
              <a:rPr lang="en-US" sz="4000" dirty="0">
                <a:solidFill>
                  <a:srgbClr val="FF0000"/>
                </a:solidFill>
              </a:rPr>
              <a:t>divinity</a:t>
            </a:r>
            <a:r>
              <a:rPr lang="en-US" sz="4000" dirty="0"/>
              <a:t> of </a:t>
            </a:r>
            <a:r>
              <a:rPr lang="en-US" sz="4000" dirty="0">
                <a:solidFill>
                  <a:srgbClr val="FF0000"/>
                </a:solidFill>
              </a:rPr>
              <a:t>Jesus</a:t>
            </a:r>
            <a:r>
              <a:rPr lang="en-US" sz="4000" dirty="0"/>
              <a:t> </a:t>
            </a:r>
            <a:r>
              <a:rPr lang="en-US" sz="4000" dirty="0">
                <a:solidFill>
                  <a:srgbClr val="FF0000"/>
                </a:solidFill>
              </a:rPr>
              <a:t>Christ</a:t>
            </a:r>
            <a:r>
              <a:rPr lang="en-US" sz="4000" dirty="0"/>
              <a:t> and indeed was the </a:t>
            </a:r>
            <a:r>
              <a:rPr lang="en-US" sz="4000" dirty="0">
                <a:solidFill>
                  <a:srgbClr val="FF0000"/>
                </a:solidFill>
              </a:rPr>
              <a:t>author</a:t>
            </a:r>
            <a:r>
              <a:rPr lang="en-US" sz="4000" dirty="0"/>
              <a:t> of a </a:t>
            </a:r>
            <a:r>
              <a:rPr lang="en-US" sz="4000" dirty="0">
                <a:solidFill>
                  <a:srgbClr val="FF0000"/>
                </a:solidFill>
              </a:rPr>
              <a:t>version</a:t>
            </a:r>
            <a:r>
              <a:rPr lang="en-US" sz="4000" dirty="0"/>
              <a:t> of the </a:t>
            </a:r>
            <a:r>
              <a:rPr lang="en-US" sz="4000" dirty="0">
                <a:solidFill>
                  <a:srgbClr val="FF0000"/>
                </a:solidFill>
              </a:rPr>
              <a:t>Four Gospels </a:t>
            </a:r>
            <a:r>
              <a:rPr lang="en-US" sz="4000" dirty="0"/>
              <a:t>that </a:t>
            </a:r>
            <a:r>
              <a:rPr lang="en-US" sz="4000" dirty="0">
                <a:solidFill>
                  <a:srgbClr val="FF0000"/>
                </a:solidFill>
              </a:rPr>
              <a:t>included</a:t>
            </a:r>
            <a:r>
              <a:rPr lang="en-US" sz="4000" dirty="0"/>
              <a:t> the </a:t>
            </a:r>
            <a:r>
              <a:rPr lang="en-US" sz="4000" dirty="0">
                <a:solidFill>
                  <a:srgbClr val="FF0000"/>
                </a:solidFill>
              </a:rPr>
              <a:t>removal</a:t>
            </a:r>
            <a:r>
              <a:rPr lang="en-US" sz="4000" dirty="0"/>
              <a:t> of all </a:t>
            </a:r>
            <a:r>
              <a:rPr lang="en-US" sz="4000" dirty="0">
                <a:solidFill>
                  <a:srgbClr val="FF0000"/>
                </a:solidFill>
              </a:rPr>
              <a:t>references</a:t>
            </a:r>
            <a:r>
              <a:rPr lang="en-US" sz="4000" dirty="0"/>
              <a:t> to miraculous </a:t>
            </a:r>
            <a:r>
              <a:rPr lang="en-US" sz="4000" dirty="0">
                <a:solidFill>
                  <a:srgbClr val="FF0000"/>
                </a:solidFill>
              </a:rPr>
              <a:t>events</a:t>
            </a:r>
            <a:r>
              <a:rPr lang="en-US" sz="4000" dirty="0"/>
              <a:t>.</a:t>
            </a:r>
          </a:p>
          <a:p>
            <a:pPr marL="45720" indent="0">
              <a:buNone/>
            </a:pPr>
            <a:endParaRPr lang="en-US" sz="4000" dirty="0"/>
          </a:p>
        </p:txBody>
      </p:sp>
      <p:sp>
        <p:nvSpPr>
          <p:cNvPr id="3" name="Title 2">
            <a:extLst>
              <a:ext uri="{FF2B5EF4-FFF2-40B4-BE49-F238E27FC236}">
                <a16:creationId xmlns:a16="http://schemas.microsoft.com/office/drawing/2014/main" xmlns="" id="{F68650D7-DF26-4E6C-90A2-DCB46E62A510}"/>
              </a:ext>
            </a:extLst>
          </p:cNvPr>
          <p:cNvSpPr>
            <a:spLocks noGrp="1"/>
          </p:cNvSpPr>
          <p:nvPr>
            <p:ph type="title"/>
          </p:nvPr>
        </p:nvSpPr>
        <p:spPr/>
        <p:txBody>
          <a:bodyPr/>
          <a:lstStyle/>
          <a:p>
            <a:r>
              <a:rPr lang="en-US" sz="4800" dirty="0"/>
              <a:t>Avoid heavy noun style</a:t>
            </a:r>
          </a:p>
        </p:txBody>
      </p:sp>
      <p:sp>
        <p:nvSpPr>
          <p:cNvPr id="4" name="TextBox 3">
            <a:extLst>
              <a:ext uri="{FF2B5EF4-FFF2-40B4-BE49-F238E27FC236}">
                <a16:creationId xmlns:a16="http://schemas.microsoft.com/office/drawing/2014/main" xmlns="" id="{0C678245-9AB5-4D5A-AA9C-78804A268C4F}"/>
              </a:ext>
            </a:extLst>
          </p:cNvPr>
          <p:cNvSpPr txBox="1"/>
          <p:nvPr/>
        </p:nvSpPr>
        <p:spPr>
          <a:xfrm>
            <a:off x="1143000" y="5486400"/>
            <a:ext cx="7848600" cy="769441"/>
          </a:xfrm>
          <a:prstGeom prst="rect">
            <a:avLst/>
          </a:prstGeom>
          <a:noFill/>
        </p:spPr>
        <p:txBody>
          <a:bodyPr wrap="square" rtlCol="0">
            <a:spAutoFit/>
          </a:bodyPr>
          <a:lstStyle/>
          <a:p>
            <a:r>
              <a:rPr lang="en-US" sz="4400" dirty="0">
                <a:solidFill>
                  <a:srgbClr val="0070C0"/>
                </a:solidFill>
              </a:rPr>
              <a:t>Ten nouns in one sentence</a:t>
            </a:r>
          </a:p>
        </p:txBody>
      </p:sp>
    </p:spTree>
    <p:extLst>
      <p:ext uri="{BB962C8B-B14F-4D97-AF65-F5344CB8AC3E}">
        <p14:creationId xmlns:p14="http://schemas.microsoft.com/office/powerpoint/2010/main" val="284520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The goal is to get the message across, using fewer words. </a:t>
            </a:r>
          </a:p>
          <a:p>
            <a:pPr marL="45720" indent="0">
              <a:buNone/>
            </a:pPr>
            <a:endParaRPr lang="en-US" sz="3600" dirty="0"/>
          </a:p>
          <a:p>
            <a:r>
              <a:rPr lang="en-US" sz="3600" dirty="0"/>
              <a:t>You don’t want to cut style but leave more room for it by cutting the bits that clutter writing. </a:t>
            </a:r>
          </a:p>
        </p:txBody>
      </p:sp>
      <p:sp>
        <p:nvSpPr>
          <p:cNvPr id="3" name="Title 2"/>
          <p:cNvSpPr>
            <a:spLocks noGrp="1"/>
          </p:cNvSpPr>
          <p:nvPr>
            <p:ph type="title"/>
          </p:nvPr>
        </p:nvSpPr>
        <p:spPr/>
        <p:txBody>
          <a:bodyPr/>
          <a:lstStyle/>
          <a:p>
            <a:r>
              <a:rPr lang="en-US" sz="6600" dirty="0"/>
              <a:t>Concise writing</a:t>
            </a:r>
          </a:p>
        </p:txBody>
      </p:sp>
    </p:spTree>
    <p:extLst>
      <p:ext uri="{BB962C8B-B14F-4D97-AF65-F5344CB8AC3E}">
        <p14:creationId xmlns:p14="http://schemas.microsoft.com/office/powerpoint/2010/main" val="2192323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8390F43-51D9-470C-ADCD-5CB290096FFC}"/>
              </a:ext>
            </a:extLst>
          </p:cNvPr>
          <p:cNvSpPr>
            <a:spLocks noGrp="1"/>
          </p:cNvSpPr>
          <p:nvPr>
            <p:ph idx="1"/>
          </p:nvPr>
        </p:nvSpPr>
        <p:spPr/>
        <p:txBody>
          <a:bodyPr/>
          <a:lstStyle/>
          <a:p>
            <a:pPr marL="45720" indent="0">
              <a:buNone/>
            </a:pPr>
            <a:r>
              <a:rPr lang="en-US" sz="4000" dirty="0"/>
              <a:t>Thomas Jefferson was not a believer in the divinity of Jesus Christ and indeed was the author of a version of the Four Gospels that included the removal of all references to miraculous events. </a:t>
            </a:r>
          </a:p>
        </p:txBody>
      </p:sp>
      <p:sp>
        <p:nvSpPr>
          <p:cNvPr id="3" name="Title 2">
            <a:extLst>
              <a:ext uri="{FF2B5EF4-FFF2-40B4-BE49-F238E27FC236}">
                <a16:creationId xmlns:a16="http://schemas.microsoft.com/office/drawing/2014/main" xmlns="" id="{A663A279-6F9E-4AD8-B4C5-DA83F0D80561}"/>
              </a:ext>
            </a:extLst>
          </p:cNvPr>
          <p:cNvSpPr>
            <a:spLocks noGrp="1"/>
          </p:cNvSpPr>
          <p:nvPr>
            <p:ph type="title"/>
          </p:nvPr>
        </p:nvSpPr>
        <p:spPr/>
        <p:txBody>
          <a:bodyPr/>
          <a:lstStyle/>
          <a:p>
            <a:r>
              <a:rPr lang="en-US" sz="4800" dirty="0"/>
              <a:t>Avoid heavy noun style</a:t>
            </a:r>
          </a:p>
        </p:txBody>
      </p:sp>
      <p:sp>
        <p:nvSpPr>
          <p:cNvPr id="4" name="TextBox 3">
            <a:extLst>
              <a:ext uri="{FF2B5EF4-FFF2-40B4-BE49-F238E27FC236}">
                <a16:creationId xmlns:a16="http://schemas.microsoft.com/office/drawing/2014/main" xmlns="" id="{A12A323E-2E01-4EDC-8A56-F0FE65516792}"/>
              </a:ext>
            </a:extLst>
          </p:cNvPr>
          <p:cNvSpPr txBox="1"/>
          <p:nvPr/>
        </p:nvSpPr>
        <p:spPr>
          <a:xfrm>
            <a:off x="380999" y="1719071"/>
            <a:ext cx="8073657" cy="4401205"/>
          </a:xfrm>
          <a:prstGeom prst="rect">
            <a:avLst/>
          </a:prstGeom>
          <a:noFill/>
        </p:spPr>
        <p:txBody>
          <a:bodyPr wrap="square" rtlCol="0">
            <a:spAutoFit/>
          </a:bodyPr>
          <a:lstStyle/>
          <a:p>
            <a:pPr marL="45720" indent="0">
              <a:buNone/>
            </a:pPr>
            <a:r>
              <a:rPr lang="en-US" sz="4000" dirty="0"/>
              <a:t>Thomas Jefferson </a:t>
            </a:r>
            <a:r>
              <a:rPr lang="en-US" sz="4000" strike="sngStrike" dirty="0">
                <a:solidFill>
                  <a:srgbClr val="FF0000"/>
                </a:solidFill>
              </a:rPr>
              <a:t>was not a believer</a:t>
            </a:r>
            <a:r>
              <a:rPr lang="en-US" sz="4000" dirty="0"/>
              <a:t> </a:t>
            </a:r>
            <a:r>
              <a:rPr lang="en-US" sz="4000" dirty="0">
                <a:solidFill>
                  <a:srgbClr val="FF0000"/>
                </a:solidFill>
              </a:rPr>
              <a:t>did not believe </a:t>
            </a:r>
            <a:r>
              <a:rPr lang="en-US" sz="4000" dirty="0"/>
              <a:t>in the divinity of Jesus Christ and indeed was the author of a version of the Four Gospels that included the removal of all references to miraculous events. </a:t>
            </a:r>
          </a:p>
        </p:txBody>
      </p:sp>
      <p:sp>
        <p:nvSpPr>
          <p:cNvPr id="7" name="TextBox 6">
            <a:extLst>
              <a:ext uri="{FF2B5EF4-FFF2-40B4-BE49-F238E27FC236}">
                <a16:creationId xmlns:a16="http://schemas.microsoft.com/office/drawing/2014/main" xmlns="" id="{D2DC190E-1033-40C6-86F5-8A2FD37A5FF4}"/>
              </a:ext>
            </a:extLst>
          </p:cNvPr>
          <p:cNvSpPr txBox="1"/>
          <p:nvPr/>
        </p:nvSpPr>
        <p:spPr>
          <a:xfrm>
            <a:off x="380999" y="6435309"/>
            <a:ext cx="8077201" cy="498891"/>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xmlns="" id="{E0479C82-82D3-4CDC-8213-D99B56FAD8DB}"/>
              </a:ext>
            </a:extLst>
          </p:cNvPr>
          <p:cNvSpPr txBox="1"/>
          <p:nvPr/>
        </p:nvSpPr>
        <p:spPr>
          <a:xfrm>
            <a:off x="380999" y="1728375"/>
            <a:ext cx="8229600" cy="4401205"/>
          </a:xfrm>
          <a:prstGeom prst="rect">
            <a:avLst/>
          </a:prstGeom>
          <a:noFill/>
        </p:spPr>
        <p:txBody>
          <a:bodyPr wrap="square" rtlCol="0">
            <a:spAutoFit/>
          </a:bodyPr>
          <a:lstStyle/>
          <a:p>
            <a:pPr marL="45720" indent="0">
              <a:buNone/>
            </a:pPr>
            <a:r>
              <a:rPr lang="en-US" sz="4000" dirty="0"/>
              <a:t>Thomas Jefferson </a:t>
            </a:r>
            <a:r>
              <a:rPr lang="en-US" sz="4000" strike="sngStrike" dirty="0">
                <a:solidFill>
                  <a:srgbClr val="FF0000"/>
                </a:solidFill>
              </a:rPr>
              <a:t>was not a believer</a:t>
            </a:r>
            <a:r>
              <a:rPr lang="en-US" sz="4000" dirty="0"/>
              <a:t> </a:t>
            </a:r>
            <a:r>
              <a:rPr lang="en-US" sz="4000" dirty="0">
                <a:solidFill>
                  <a:srgbClr val="FF0000"/>
                </a:solidFill>
              </a:rPr>
              <a:t>did not believe </a:t>
            </a:r>
            <a:r>
              <a:rPr lang="en-US" sz="4000" dirty="0"/>
              <a:t>in</a:t>
            </a:r>
            <a:r>
              <a:rPr lang="en-US" sz="4000" dirty="0">
                <a:solidFill>
                  <a:srgbClr val="FF0000"/>
                </a:solidFill>
              </a:rPr>
              <a:t> </a:t>
            </a:r>
            <a:r>
              <a:rPr lang="en-US" sz="4000" strike="sngStrike" dirty="0">
                <a:solidFill>
                  <a:srgbClr val="FF0000"/>
                </a:solidFill>
              </a:rPr>
              <a:t>the divinity of </a:t>
            </a:r>
            <a:r>
              <a:rPr lang="en-US" sz="4000" dirty="0">
                <a:solidFill>
                  <a:srgbClr val="FF0000"/>
                </a:solidFill>
              </a:rPr>
              <a:t>Jesus Christ’s divinity </a:t>
            </a:r>
            <a:r>
              <a:rPr lang="en-US" sz="4000" dirty="0"/>
              <a:t>and indeed was the author of authored a version of the Four Gospels that included the removal of all references to miraculous events. </a:t>
            </a:r>
          </a:p>
        </p:txBody>
      </p:sp>
      <p:sp>
        <p:nvSpPr>
          <p:cNvPr id="10" name="TextBox 9">
            <a:extLst>
              <a:ext uri="{FF2B5EF4-FFF2-40B4-BE49-F238E27FC236}">
                <a16:creationId xmlns:a16="http://schemas.microsoft.com/office/drawing/2014/main" xmlns="" id="{2EA957C3-E807-4E35-B922-84E3CB8666CE}"/>
              </a:ext>
            </a:extLst>
          </p:cNvPr>
          <p:cNvSpPr txBox="1"/>
          <p:nvPr/>
        </p:nvSpPr>
        <p:spPr>
          <a:xfrm>
            <a:off x="366822" y="1712868"/>
            <a:ext cx="8229600" cy="4401205"/>
          </a:xfrm>
          <a:prstGeom prst="rect">
            <a:avLst/>
          </a:prstGeom>
          <a:noFill/>
        </p:spPr>
        <p:txBody>
          <a:bodyPr wrap="square" rtlCol="0">
            <a:spAutoFit/>
          </a:bodyPr>
          <a:lstStyle/>
          <a:p>
            <a:pPr marL="45720" indent="0">
              <a:buNone/>
            </a:pPr>
            <a:r>
              <a:rPr lang="en-US" sz="4000" dirty="0"/>
              <a:t>Thomas Jefferson </a:t>
            </a:r>
            <a:r>
              <a:rPr lang="en-US" sz="4000" strike="sngStrike" dirty="0">
                <a:solidFill>
                  <a:srgbClr val="FF0000"/>
                </a:solidFill>
              </a:rPr>
              <a:t>was not a believer</a:t>
            </a:r>
            <a:r>
              <a:rPr lang="en-US" sz="4000" dirty="0"/>
              <a:t> </a:t>
            </a:r>
            <a:r>
              <a:rPr lang="en-US" sz="4000" dirty="0">
                <a:solidFill>
                  <a:srgbClr val="FF0000"/>
                </a:solidFill>
              </a:rPr>
              <a:t>did not believe </a:t>
            </a:r>
            <a:r>
              <a:rPr lang="en-US" sz="4000" dirty="0"/>
              <a:t>in</a:t>
            </a:r>
            <a:r>
              <a:rPr lang="en-US" sz="4000" dirty="0">
                <a:solidFill>
                  <a:srgbClr val="FF0000"/>
                </a:solidFill>
              </a:rPr>
              <a:t> </a:t>
            </a:r>
            <a:r>
              <a:rPr lang="en-US" sz="4000" strike="sngStrike" dirty="0">
                <a:solidFill>
                  <a:srgbClr val="FF0000"/>
                </a:solidFill>
              </a:rPr>
              <a:t>the divinity of </a:t>
            </a:r>
            <a:r>
              <a:rPr lang="en-US" sz="4000" dirty="0">
                <a:solidFill>
                  <a:srgbClr val="FF0000"/>
                </a:solidFill>
              </a:rPr>
              <a:t>Jesus Christ’s divinity </a:t>
            </a:r>
            <a:r>
              <a:rPr lang="en-US" sz="4000" dirty="0"/>
              <a:t>and indeed </a:t>
            </a:r>
            <a:r>
              <a:rPr lang="en-US" sz="4000" strike="sngStrike" dirty="0">
                <a:solidFill>
                  <a:srgbClr val="FF0000"/>
                </a:solidFill>
              </a:rPr>
              <a:t>was the author of</a:t>
            </a:r>
            <a:r>
              <a:rPr lang="en-US" sz="4000" dirty="0">
                <a:solidFill>
                  <a:srgbClr val="FF0000"/>
                </a:solidFill>
              </a:rPr>
              <a:t> authored </a:t>
            </a:r>
            <a:r>
              <a:rPr lang="en-US" sz="4000" dirty="0" smtClean="0"/>
              <a:t>a </a:t>
            </a:r>
            <a:r>
              <a:rPr lang="en-US" sz="4000" dirty="0"/>
              <a:t>version of the Four Gospels that included the removal of all references to miraculous events. </a:t>
            </a:r>
          </a:p>
        </p:txBody>
      </p:sp>
      <p:sp>
        <p:nvSpPr>
          <p:cNvPr id="11" name="TextBox 10">
            <a:extLst>
              <a:ext uri="{FF2B5EF4-FFF2-40B4-BE49-F238E27FC236}">
                <a16:creationId xmlns:a16="http://schemas.microsoft.com/office/drawing/2014/main" xmlns="" id="{49DA4467-7B43-468F-B17D-E0954CBC672A}"/>
              </a:ext>
            </a:extLst>
          </p:cNvPr>
          <p:cNvSpPr txBox="1"/>
          <p:nvPr/>
        </p:nvSpPr>
        <p:spPr>
          <a:xfrm>
            <a:off x="380999" y="6435309"/>
            <a:ext cx="8229600" cy="1337091"/>
          </a:xfrm>
          <a:prstGeom prst="rect">
            <a:avLst/>
          </a:prstGeom>
          <a:noFill/>
        </p:spPr>
        <p:txBody>
          <a:bodyPr wrap="square" rtlCol="0">
            <a:spAutoFit/>
          </a:bodyPr>
          <a:lstStyle/>
          <a:p>
            <a:endParaRPr lang="en-US" dirty="0"/>
          </a:p>
        </p:txBody>
      </p:sp>
      <p:sp>
        <p:nvSpPr>
          <p:cNvPr id="12" name="TextBox 11">
            <a:extLst>
              <a:ext uri="{FF2B5EF4-FFF2-40B4-BE49-F238E27FC236}">
                <a16:creationId xmlns:a16="http://schemas.microsoft.com/office/drawing/2014/main" xmlns="" id="{4225DA72-261A-4C56-9703-C18241D3946E}"/>
              </a:ext>
            </a:extLst>
          </p:cNvPr>
          <p:cNvSpPr txBox="1"/>
          <p:nvPr/>
        </p:nvSpPr>
        <p:spPr>
          <a:xfrm>
            <a:off x="380999" y="1720621"/>
            <a:ext cx="8229600" cy="4401205"/>
          </a:xfrm>
          <a:prstGeom prst="rect">
            <a:avLst/>
          </a:prstGeom>
          <a:noFill/>
        </p:spPr>
        <p:txBody>
          <a:bodyPr wrap="square" rtlCol="0">
            <a:spAutoFit/>
          </a:bodyPr>
          <a:lstStyle/>
          <a:p>
            <a:pPr marL="45720" indent="0">
              <a:buNone/>
            </a:pPr>
            <a:r>
              <a:rPr lang="en-US" sz="4000" dirty="0"/>
              <a:t>Thomas Jefferson </a:t>
            </a:r>
            <a:r>
              <a:rPr lang="en-US" sz="4000" strike="sngStrike" dirty="0">
                <a:solidFill>
                  <a:srgbClr val="FF0000"/>
                </a:solidFill>
              </a:rPr>
              <a:t>was not a believer</a:t>
            </a:r>
            <a:r>
              <a:rPr lang="en-US" sz="4000" dirty="0"/>
              <a:t> </a:t>
            </a:r>
            <a:r>
              <a:rPr lang="en-US" sz="4000" dirty="0">
                <a:solidFill>
                  <a:srgbClr val="FF0000"/>
                </a:solidFill>
              </a:rPr>
              <a:t>did not believe </a:t>
            </a:r>
            <a:r>
              <a:rPr lang="en-US" sz="4000" dirty="0"/>
              <a:t>in</a:t>
            </a:r>
            <a:r>
              <a:rPr lang="en-US" sz="4000" dirty="0">
                <a:solidFill>
                  <a:srgbClr val="FF0000"/>
                </a:solidFill>
              </a:rPr>
              <a:t> </a:t>
            </a:r>
            <a:r>
              <a:rPr lang="en-US" sz="4000" strike="sngStrike" dirty="0">
                <a:solidFill>
                  <a:srgbClr val="FF0000"/>
                </a:solidFill>
              </a:rPr>
              <a:t>the divinity of </a:t>
            </a:r>
            <a:r>
              <a:rPr lang="en-US" sz="4000" dirty="0">
                <a:solidFill>
                  <a:srgbClr val="FF0000"/>
                </a:solidFill>
              </a:rPr>
              <a:t>Jesus Christ’s divinity </a:t>
            </a:r>
            <a:r>
              <a:rPr lang="en-US" sz="4000" dirty="0"/>
              <a:t>and indeed </a:t>
            </a:r>
            <a:r>
              <a:rPr lang="en-US" sz="4000" strike="sngStrike" dirty="0">
                <a:solidFill>
                  <a:srgbClr val="FF0000"/>
                </a:solidFill>
              </a:rPr>
              <a:t>was the author of</a:t>
            </a:r>
            <a:r>
              <a:rPr lang="en-US" sz="4000" dirty="0">
                <a:solidFill>
                  <a:srgbClr val="FF0000"/>
                </a:solidFill>
              </a:rPr>
              <a:t> authored </a:t>
            </a:r>
            <a:r>
              <a:rPr lang="en-US" sz="4000" dirty="0"/>
              <a:t>a version of the Four Gospels that </a:t>
            </a:r>
            <a:r>
              <a:rPr lang="en-US" sz="4000" strike="sngStrike" dirty="0">
                <a:solidFill>
                  <a:srgbClr val="FF0000"/>
                </a:solidFill>
              </a:rPr>
              <a:t>included the removal of</a:t>
            </a:r>
            <a:r>
              <a:rPr lang="en-US" sz="4000" dirty="0">
                <a:solidFill>
                  <a:srgbClr val="FF0000"/>
                </a:solidFill>
              </a:rPr>
              <a:t> removed</a:t>
            </a:r>
            <a:r>
              <a:rPr lang="en-US" sz="4000" dirty="0"/>
              <a:t> all references to miraculous events. </a:t>
            </a:r>
          </a:p>
        </p:txBody>
      </p:sp>
    </p:spTree>
    <p:extLst>
      <p:ext uri="{BB962C8B-B14F-4D97-AF65-F5344CB8AC3E}">
        <p14:creationId xmlns:p14="http://schemas.microsoft.com/office/powerpoint/2010/main" val="46737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4" grpId="1"/>
      <p:bldP spid="8" grpId="0"/>
      <p:bldP spid="8" grpId="1" build="allAtOnce"/>
      <p:bldP spid="10" grpId="0"/>
      <p:bldP spid="10" grpId="1"/>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6F4B3D5-4459-4CC4-9146-239BD9EF1985}"/>
              </a:ext>
            </a:extLst>
          </p:cNvPr>
          <p:cNvSpPr>
            <a:spLocks noGrp="1"/>
          </p:cNvSpPr>
          <p:nvPr>
            <p:ph idx="1"/>
          </p:nvPr>
        </p:nvSpPr>
        <p:spPr/>
        <p:txBody>
          <a:bodyPr>
            <a:normAutofit/>
          </a:bodyPr>
          <a:lstStyle/>
          <a:p>
            <a:pPr marL="45720" indent="0">
              <a:buNone/>
            </a:pPr>
            <a:r>
              <a:rPr lang="en-US" sz="4000" dirty="0"/>
              <a:t>Thomas Jefferson did not believe in Jesus Christ’s divinity and indeed authored a version of the Four Gospels that removed all references to miraculous events. </a:t>
            </a:r>
          </a:p>
        </p:txBody>
      </p:sp>
      <p:sp>
        <p:nvSpPr>
          <p:cNvPr id="3" name="Title 2">
            <a:extLst>
              <a:ext uri="{FF2B5EF4-FFF2-40B4-BE49-F238E27FC236}">
                <a16:creationId xmlns:a16="http://schemas.microsoft.com/office/drawing/2014/main" xmlns="" id="{6D349971-5564-4BEF-9D08-3004485F4D7E}"/>
              </a:ext>
            </a:extLst>
          </p:cNvPr>
          <p:cNvSpPr>
            <a:spLocks noGrp="1"/>
          </p:cNvSpPr>
          <p:nvPr>
            <p:ph type="title"/>
          </p:nvPr>
        </p:nvSpPr>
        <p:spPr/>
        <p:txBody>
          <a:bodyPr/>
          <a:lstStyle/>
          <a:p>
            <a:r>
              <a:rPr lang="en-US" sz="4800" dirty="0"/>
              <a:t>Avoid heavy noun style</a:t>
            </a:r>
          </a:p>
        </p:txBody>
      </p:sp>
    </p:spTree>
    <p:extLst>
      <p:ext uri="{BB962C8B-B14F-4D97-AF65-F5344CB8AC3E}">
        <p14:creationId xmlns:p14="http://schemas.microsoft.com/office/powerpoint/2010/main" val="2473463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ECC140D-FEA8-4BA0-B3C1-275879F37E9E}"/>
              </a:ext>
            </a:extLst>
          </p:cNvPr>
          <p:cNvSpPr>
            <a:spLocks noGrp="1"/>
          </p:cNvSpPr>
          <p:nvPr>
            <p:ph idx="1"/>
          </p:nvPr>
        </p:nvSpPr>
        <p:spPr/>
        <p:txBody>
          <a:bodyPr>
            <a:normAutofit/>
          </a:bodyPr>
          <a:lstStyle/>
          <a:p>
            <a:pPr marL="45720" indent="0">
              <a:buNone/>
            </a:pPr>
            <a:r>
              <a:rPr lang="en-US" sz="3600" dirty="0"/>
              <a:t>Passive voice occurs when the subject and the object are switched. </a:t>
            </a:r>
          </a:p>
          <a:p>
            <a:pPr marL="45720" indent="0">
              <a:buNone/>
            </a:pPr>
            <a:endParaRPr lang="en-US" sz="3600" dirty="0"/>
          </a:p>
          <a:p>
            <a:pPr marL="45720" indent="0">
              <a:buNone/>
            </a:pPr>
            <a:r>
              <a:rPr lang="en-US" sz="3600" dirty="0">
                <a:solidFill>
                  <a:srgbClr val="00B050"/>
                </a:solidFill>
              </a:rPr>
              <a:t>ACTIVE: </a:t>
            </a:r>
            <a:r>
              <a:rPr lang="en-US" sz="3600" dirty="0"/>
              <a:t>Sally hit the ball.</a:t>
            </a:r>
          </a:p>
          <a:p>
            <a:pPr marL="45720" indent="0">
              <a:buNone/>
            </a:pPr>
            <a:r>
              <a:rPr lang="en-US" sz="3600" dirty="0">
                <a:solidFill>
                  <a:srgbClr val="FF0000"/>
                </a:solidFill>
              </a:rPr>
              <a:t>PASSIVE: </a:t>
            </a:r>
            <a:r>
              <a:rPr lang="en-US" sz="3600" dirty="0"/>
              <a:t>The ball was hit by Sally</a:t>
            </a:r>
            <a:endParaRPr lang="en-US" sz="3600" dirty="0">
              <a:solidFill>
                <a:srgbClr val="FF0000"/>
              </a:solidFill>
            </a:endParaRPr>
          </a:p>
        </p:txBody>
      </p:sp>
      <p:sp>
        <p:nvSpPr>
          <p:cNvPr id="3" name="Title 2">
            <a:extLst>
              <a:ext uri="{FF2B5EF4-FFF2-40B4-BE49-F238E27FC236}">
                <a16:creationId xmlns:a16="http://schemas.microsoft.com/office/drawing/2014/main" xmlns="" id="{B26D7592-4D5A-4726-91FA-2FCD09F33708}"/>
              </a:ext>
            </a:extLst>
          </p:cNvPr>
          <p:cNvSpPr>
            <a:spLocks noGrp="1"/>
          </p:cNvSpPr>
          <p:nvPr>
            <p:ph type="title"/>
          </p:nvPr>
        </p:nvSpPr>
        <p:spPr/>
        <p:txBody>
          <a:bodyPr/>
          <a:lstStyle/>
          <a:p>
            <a:r>
              <a:rPr lang="en-US" sz="5400" dirty="0"/>
              <a:t>Avoid passive voice</a:t>
            </a:r>
          </a:p>
        </p:txBody>
      </p:sp>
    </p:spTree>
    <p:extLst>
      <p:ext uri="{BB962C8B-B14F-4D97-AF65-F5344CB8AC3E}">
        <p14:creationId xmlns:p14="http://schemas.microsoft.com/office/powerpoint/2010/main" val="2296880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9727552-FDED-4538-BD07-C7DB99662346}"/>
              </a:ext>
            </a:extLst>
          </p:cNvPr>
          <p:cNvSpPr>
            <a:spLocks noGrp="1"/>
          </p:cNvSpPr>
          <p:nvPr>
            <p:ph idx="1"/>
          </p:nvPr>
        </p:nvSpPr>
        <p:spPr>
          <a:xfrm>
            <a:off x="380999" y="1719071"/>
            <a:ext cx="8407893" cy="795529"/>
          </a:xfrm>
        </p:spPr>
        <p:txBody>
          <a:bodyPr>
            <a:normAutofit/>
          </a:bodyPr>
          <a:lstStyle/>
          <a:p>
            <a:pPr marL="45720" indent="0">
              <a:buNone/>
            </a:pPr>
            <a:r>
              <a:rPr lang="en-US" sz="3600" dirty="0"/>
              <a:t>ACTIVE VOICE</a:t>
            </a:r>
          </a:p>
        </p:txBody>
      </p:sp>
      <p:sp>
        <p:nvSpPr>
          <p:cNvPr id="3" name="Title 2">
            <a:extLst>
              <a:ext uri="{FF2B5EF4-FFF2-40B4-BE49-F238E27FC236}">
                <a16:creationId xmlns:a16="http://schemas.microsoft.com/office/drawing/2014/main" xmlns="" id="{F8C4961F-C49F-4041-ACE7-1F09EACB3BB9}"/>
              </a:ext>
            </a:extLst>
          </p:cNvPr>
          <p:cNvSpPr>
            <a:spLocks noGrp="1"/>
          </p:cNvSpPr>
          <p:nvPr>
            <p:ph type="title"/>
          </p:nvPr>
        </p:nvSpPr>
        <p:spPr/>
        <p:txBody>
          <a:bodyPr/>
          <a:lstStyle/>
          <a:p>
            <a:r>
              <a:rPr lang="en-US" sz="5400" dirty="0"/>
              <a:t>Avoid passive voice</a:t>
            </a:r>
          </a:p>
        </p:txBody>
      </p:sp>
      <p:cxnSp>
        <p:nvCxnSpPr>
          <p:cNvPr id="15" name="Straight Connector 14">
            <a:extLst>
              <a:ext uri="{FF2B5EF4-FFF2-40B4-BE49-F238E27FC236}">
                <a16:creationId xmlns:a16="http://schemas.microsoft.com/office/drawing/2014/main" xmlns="" id="{312261F0-50AA-4F14-8E65-20F366BC1E59}"/>
              </a:ext>
            </a:extLst>
          </p:cNvPr>
          <p:cNvCxnSpPr/>
          <p:nvPr/>
        </p:nvCxnSpPr>
        <p:spPr>
          <a:xfrm>
            <a:off x="3581400" y="2255943"/>
            <a:ext cx="0" cy="1143000"/>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B2218FD4-0DA6-4645-9560-DFC46796AF22}"/>
              </a:ext>
            </a:extLst>
          </p:cNvPr>
          <p:cNvCxnSpPr>
            <a:cxnSpLocks/>
          </p:cNvCxnSpPr>
          <p:nvPr/>
        </p:nvCxnSpPr>
        <p:spPr>
          <a:xfrm>
            <a:off x="2227737" y="2937382"/>
            <a:ext cx="457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xmlns="" id="{4E0002AE-94E1-4C99-906A-152937241DC9}"/>
              </a:ext>
            </a:extLst>
          </p:cNvPr>
          <p:cNvCxnSpPr/>
          <p:nvPr/>
        </p:nvCxnSpPr>
        <p:spPr>
          <a:xfrm>
            <a:off x="5895555" y="3000712"/>
            <a:ext cx="609600" cy="647700"/>
          </a:xfrm>
          <a:prstGeom prst="line">
            <a:avLst/>
          </a:prstGeom>
          <a:ln w="19050"/>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xmlns="" id="{B8C8F7A9-01F9-4C16-94A1-44A6E0F15B50}"/>
              </a:ext>
            </a:extLst>
          </p:cNvPr>
          <p:cNvSpPr txBox="1"/>
          <p:nvPr/>
        </p:nvSpPr>
        <p:spPr>
          <a:xfrm>
            <a:off x="386162" y="3591452"/>
            <a:ext cx="3505200" cy="646331"/>
          </a:xfrm>
          <a:prstGeom prst="rect">
            <a:avLst/>
          </a:prstGeom>
          <a:noFill/>
        </p:spPr>
        <p:txBody>
          <a:bodyPr wrap="square" rtlCol="0">
            <a:spAutoFit/>
          </a:bodyPr>
          <a:lstStyle/>
          <a:p>
            <a:r>
              <a:rPr lang="en-US" sz="3600" dirty="0">
                <a:solidFill>
                  <a:schemeClr val="tx2"/>
                </a:solidFill>
              </a:rPr>
              <a:t>PASSIVE VOICE</a:t>
            </a:r>
          </a:p>
        </p:txBody>
      </p:sp>
      <p:cxnSp>
        <p:nvCxnSpPr>
          <p:cNvPr id="24" name="Straight Connector 23">
            <a:extLst>
              <a:ext uri="{FF2B5EF4-FFF2-40B4-BE49-F238E27FC236}">
                <a16:creationId xmlns:a16="http://schemas.microsoft.com/office/drawing/2014/main" xmlns="" id="{8B7C4B0D-3D68-4C2B-BAC3-D2953ABF4DDE}"/>
              </a:ext>
            </a:extLst>
          </p:cNvPr>
          <p:cNvCxnSpPr>
            <a:cxnSpLocks/>
          </p:cNvCxnSpPr>
          <p:nvPr/>
        </p:nvCxnSpPr>
        <p:spPr>
          <a:xfrm>
            <a:off x="2326974" y="4742566"/>
            <a:ext cx="4191000" cy="39469"/>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xmlns="" id="{A4218609-7DF7-4A9C-A189-A42939430A05}"/>
              </a:ext>
            </a:extLst>
          </p:cNvPr>
          <p:cNvCxnSpPr/>
          <p:nvPr/>
        </p:nvCxnSpPr>
        <p:spPr>
          <a:xfrm>
            <a:off x="3657600" y="4148655"/>
            <a:ext cx="0" cy="1066800"/>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xmlns="" id="{E5D25D75-571D-4EB4-AFF4-96FFF340A7C3}"/>
              </a:ext>
            </a:extLst>
          </p:cNvPr>
          <p:cNvCxnSpPr/>
          <p:nvPr/>
        </p:nvCxnSpPr>
        <p:spPr>
          <a:xfrm>
            <a:off x="2698120" y="4822314"/>
            <a:ext cx="609600" cy="493931"/>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xmlns="" id="{74659D02-95C8-45D7-A94A-D231B2C70F0C}"/>
              </a:ext>
            </a:extLst>
          </p:cNvPr>
          <p:cNvCxnSpPr>
            <a:cxnSpLocks/>
          </p:cNvCxnSpPr>
          <p:nvPr/>
        </p:nvCxnSpPr>
        <p:spPr>
          <a:xfrm>
            <a:off x="4422474" y="4087808"/>
            <a:ext cx="616072" cy="674492"/>
          </a:xfrm>
          <a:prstGeom prst="line">
            <a:avLst/>
          </a:prstGeom>
          <a:ln w="19050"/>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xmlns="" id="{E153861F-A6D5-4EB4-9DC0-041A35995DA6}"/>
              </a:ext>
            </a:extLst>
          </p:cNvPr>
          <p:cNvCxnSpPr>
            <a:cxnSpLocks/>
          </p:cNvCxnSpPr>
          <p:nvPr/>
        </p:nvCxnSpPr>
        <p:spPr>
          <a:xfrm>
            <a:off x="5221318" y="4788697"/>
            <a:ext cx="834964" cy="68580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xmlns="" id="{949CABF1-C25E-4440-935C-9014C1A785B8}"/>
              </a:ext>
            </a:extLst>
          </p:cNvPr>
          <p:cNvCxnSpPr>
            <a:cxnSpLocks/>
          </p:cNvCxnSpPr>
          <p:nvPr/>
        </p:nvCxnSpPr>
        <p:spPr>
          <a:xfrm>
            <a:off x="6056282" y="5474497"/>
            <a:ext cx="2430243" cy="0"/>
          </a:xfrm>
          <a:prstGeom prst="line">
            <a:avLst/>
          </a:prstGeom>
          <a:ln w="19050"/>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xmlns="" id="{7E6ED198-9317-4E9B-9EE8-65B505317CB9}"/>
              </a:ext>
            </a:extLst>
          </p:cNvPr>
          <p:cNvSpPr txBox="1"/>
          <p:nvPr/>
        </p:nvSpPr>
        <p:spPr>
          <a:xfrm>
            <a:off x="2254102" y="2704230"/>
            <a:ext cx="184731" cy="584775"/>
          </a:xfrm>
          <a:prstGeom prst="rect">
            <a:avLst/>
          </a:prstGeom>
          <a:noFill/>
        </p:spPr>
        <p:txBody>
          <a:bodyPr wrap="none" rtlCol="0">
            <a:spAutoFit/>
          </a:bodyPr>
          <a:lstStyle/>
          <a:p>
            <a:endParaRPr lang="en-US" sz="3200" dirty="0"/>
          </a:p>
        </p:txBody>
      </p:sp>
      <p:sp>
        <p:nvSpPr>
          <p:cNvPr id="39" name="TextBox 38">
            <a:extLst>
              <a:ext uri="{FF2B5EF4-FFF2-40B4-BE49-F238E27FC236}">
                <a16:creationId xmlns:a16="http://schemas.microsoft.com/office/drawing/2014/main" xmlns="" id="{C43BC252-C43A-409A-8E62-AD7799E69A2D}"/>
              </a:ext>
            </a:extLst>
          </p:cNvPr>
          <p:cNvSpPr txBox="1"/>
          <p:nvPr/>
        </p:nvSpPr>
        <p:spPr>
          <a:xfrm>
            <a:off x="2254102" y="2352607"/>
            <a:ext cx="5365898" cy="584775"/>
          </a:xfrm>
          <a:prstGeom prst="rect">
            <a:avLst/>
          </a:prstGeom>
          <a:noFill/>
        </p:spPr>
        <p:txBody>
          <a:bodyPr wrap="square" rtlCol="0">
            <a:spAutoFit/>
          </a:bodyPr>
          <a:lstStyle/>
          <a:p>
            <a:r>
              <a:rPr lang="en-US" sz="3200" dirty="0"/>
              <a:t>SALLY    KICKED    BALL</a:t>
            </a:r>
          </a:p>
        </p:txBody>
      </p:sp>
      <p:cxnSp>
        <p:nvCxnSpPr>
          <p:cNvPr id="41" name="Straight Connector 40">
            <a:extLst>
              <a:ext uri="{FF2B5EF4-FFF2-40B4-BE49-F238E27FC236}">
                <a16:creationId xmlns:a16="http://schemas.microsoft.com/office/drawing/2014/main" xmlns="" id="{14A19B2E-EE5A-4A6F-9C74-716F7F142C93}"/>
              </a:ext>
            </a:extLst>
          </p:cNvPr>
          <p:cNvCxnSpPr>
            <a:cxnSpLocks/>
          </p:cNvCxnSpPr>
          <p:nvPr/>
        </p:nvCxnSpPr>
        <p:spPr>
          <a:xfrm>
            <a:off x="5410200" y="2251582"/>
            <a:ext cx="0" cy="685800"/>
          </a:xfrm>
          <a:prstGeom prst="line">
            <a:avLst/>
          </a:prstGeom>
          <a:ln w="19050"/>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xmlns="" id="{0F20A939-A7ED-483D-97F3-66EE95A993FD}"/>
              </a:ext>
            </a:extLst>
          </p:cNvPr>
          <p:cNvSpPr txBox="1"/>
          <p:nvPr/>
        </p:nvSpPr>
        <p:spPr>
          <a:xfrm>
            <a:off x="5638800" y="2668095"/>
            <a:ext cx="2362200" cy="584775"/>
          </a:xfrm>
          <a:prstGeom prst="rect">
            <a:avLst/>
          </a:prstGeom>
          <a:noFill/>
        </p:spPr>
        <p:txBody>
          <a:bodyPr wrap="square" rtlCol="0">
            <a:spAutoFit/>
          </a:bodyPr>
          <a:lstStyle/>
          <a:p>
            <a:endParaRPr lang="en-US" sz="3200" dirty="0"/>
          </a:p>
        </p:txBody>
      </p:sp>
      <p:sp>
        <p:nvSpPr>
          <p:cNvPr id="45" name="TextBox 44">
            <a:extLst>
              <a:ext uri="{FF2B5EF4-FFF2-40B4-BE49-F238E27FC236}">
                <a16:creationId xmlns:a16="http://schemas.microsoft.com/office/drawing/2014/main" xmlns="" id="{3169CD65-39CD-400E-9A9C-5E9D79EEBC2F}"/>
              </a:ext>
            </a:extLst>
          </p:cNvPr>
          <p:cNvSpPr txBox="1"/>
          <p:nvPr/>
        </p:nvSpPr>
        <p:spPr>
          <a:xfrm>
            <a:off x="2976962" y="4800649"/>
            <a:ext cx="914400" cy="369332"/>
          </a:xfrm>
          <a:prstGeom prst="rect">
            <a:avLst/>
          </a:prstGeom>
          <a:noFill/>
        </p:spPr>
        <p:txBody>
          <a:bodyPr wrap="square" rtlCol="0">
            <a:spAutoFit/>
          </a:bodyPr>
          <a:lstStyle/>
          <a:p>
            <a:r>
              <a:rPr lang="en-US" dirty="0"/>
              <a:t>THE</a:t>
            </a:r>
          </a:p>
        </p:txBody>
      </p:sp>
      <p:sp>
        <p:nvSpPr>
          <p:cNvPr id="46" name="Rectangle 45">
            <a:extLst>
              <a:ext uri="{FF2B5EF4-FFF2-40B4-BE49-F238E27FC236}">
                <a16:creationId xmlns:a16="http://schemas.microsoft.com/office/drawing/2014/main" xmlns="" id="{323A45BB-1935-4DA1-AADE-D7A1AEE8ED84}"/>
              </a:ext>
            </a:extLst>
          </p:cNvPr>
          <p:cNvSpPr/>
          <p:nvPr/>
        </p:nvSpPr>
        <p:spPr>
          <a:xfrm>
            <a:off x="6056282" y="3000712"/>
            <a:ext cx="567784" cy="369332"/>
          </a:xfrm>
          <a:prstGeom prst="rect">
            <a:avLst/>
          </a:prstGeom>
        </p:spPr>
        <p:txBody>
          <a:bodyPr wrap="none">
            <a:spAutoFit/>
          </a:bodyPr>
          <a:lstStyle/>
          <a:p>
            <a:r>
              <a:rPr lang="en-US" dirty="0"/>
              <a:t>THE</a:t>
            </a:r>
          </a:p>
        </p:txBody>
      </p:sp>
      <p:sp>
        <p:nvSpPr>
          <p:cNvPr id="50" name="TextBox 49">
            <a:extLst>
              <a:ext uri="{FF2B5EF4-FFF2-40B4-BE49-F238E27FC236}">
                <a16:creationId xmlns:a16="http://schemas.microsoft.com/office/drawing/2014/main" xmlns="" id="{42208EDF-7B5A-44EF-BAA7-53EDADFF92FE}"/>
              </a:ext>
            </a:extLst>
          </p:cNvPr>
          <p:cNvSpPr txBox="1"/>
          <p:nvPr/>
        </p:nvSpPr>
        <p:spPr>
          <a:xfrm>
            <a:off x="2346467" y="4231264"/>
            <a:ext cx="4534911" cy="584775"/>
          </a:xfrm>
          <a:prstGeom prst="rect">
            <a:avLst/>
          </a:prstGeom>
          <a:noFill/>
        </p:spPr>
        <p:txBody>
          <a:bodyPr wrap="square" rtlCol="0">
            <a:spAutoFit/>
          </a:bodyPr>
          <a:lstStyle/>
          <a:p>
            <a:r>
              <a:rPr lang="en-US" sz="3200" dirty="0"/>
              <a:t>BALL     WAS    KICKED</a:t>
            </a:r>
          </a:p>
        </p:txBody>
      </p:sp>
      <p:sp>
        <p:nvSpPr>
          <p:cNvPr id="52" name="TextBox 51">
            <a:extLst>
              <a:ext uri="{FF2B5EF4-FFF2-40B4-BE49-F238E27FC236}">
                <a16:creationId xmlns:a16="http://schemas.microsoft.com/office/drawing/2014/main" xmlns="" id="{BC81F679-C6C0-479E-BAA3-2225FBB6806E}"/>
              </a:ext>
            </a:extLst>
          </p:cNvPr>
          <p:cNvSpPr txBox="1"/>
          <p:nvPr/>
        </p:nvSpPr>
        <p:spPr>
          <a:xfrm>
            <a:off x="5571199" y="4822701"/>
            <a:ext cx="648712" cy="369332"/>
          </a:xfrm>
          <a:prstGeom prst="rect">
            <a:avLst/>
          </a:prstGeom>
          <a:noFill/>
        </p:spPr>
        <p:txBody>
          <a:bodyPr wrap="square" rtlCol="0">
            <a:spAutoFit/>
          </a:bodyPr>
          <a:lstStyle/>
          <a:p>
            <a:r>
              <a:rPr lang="en-US" dirty="0"/>
              <a:t>BY</a:t>
            </a:r>
          </a:p>
        </p:txBody>
      </p:sp>
      <p:sp>
        <p:nvSpPr>
          <p:cNvPr id="54" name="TextBox 53">
            <a:extLst>
              <a:ext uri="{FF2B5EF4-FFF2-40B4-BE49-F238E27FC236}">
                <a16:creationId xmlns:a16="http://schemas.microsoft.com/office/drawing/2014/main" xmlns="" id="{1CC63E61-0A5C-41B7-9D85-CC688665FBCF}"/>
              </a:ext>
            </a:extLst>
          </p:cNvPr>
          <p:cNvSpPr txBox="1"/>
          <p:nvPr/>
        </p:nvSpPr>
        <p:spPr>
          <a:xfrm>
            <a:off x="6293390" y="4871076"/>
            <a:ext cx="1752600" cy="584775"/>
          </a:xfrm>
          <a:prstGeom prst="rect">
            <a:avLst/>
          </a:prstGeom>
          <a:noFill/>
        </p:spPr>
        <p:txBody>
          <a:bodyPr wrap="square" rtlCol="0">
            <a:spAutoFit/>
          </a:bodyPr>
          <a:lstStyle/>
          <a:p>
            <a:r>
              <a:rPr lang="en-US" sz="3200" dirty="0"/>
              <a:t>SALLY</a:t>
            </a:r>
          </a:p>
        </p:txBody>
      </p:sp>
      <p:sp>
        <p:nvSpPr>
          <p:cNvPr id="57" name="TextBox 56">
            <a:extLst>
              <a:ext uri="{FF2B5EF4-FFF2-40B4-BE49-F238E27FC236}">
                <a16:creationId xmlns:a16="http://schemas.microsoft.com/office/drawing/2014/main" xmlns="" id="{68E1269B-7FE4-41E6-A36A-2A835FF082D4}"/>
              </a:ext>
            </a:extLst>
          </p:cNvPr>
          <p:cNvSpPr txBox="1"/>
          <p:nvPr/>
        </p:nvSpPr>
        <p:spPr>
          <a:xfrm>
            <a:off x="448093" y="5716795"/>
            <a:ext cx="8247073" cy="954107"/>
          </a:xfrm>
          <a:prstGeom prst="rect">
            <a:avLst/>
          </a:prstGeom>
          <a:noFill/>
        </p:spPr>
        <p:txBody>
          <a:bodyPr wrap="square" rtlCol="0">
            <a:spAutoFit/>
          </a:bodyPr>
          <a:lstStyle/>
          <a:p>
            <a:pPr algn="ctr"/>
            <a:r>
              <a:rPr lang="en-US" sz="2800" dirty="0"/>
              <a:t>Sally has been demoted from being the subject to</a:t>
            </a:r>
          </a:p>
          <a:p>
            <a:pPr algn="ctr"/>
            <a:r>
              <a:rPr lang="en-US" sz="2800" dirty="0"/>
              <a:t>being the object of the preposition</a:t>
            </a:r>
          </a:p>
        </p:txBody>
      </p:sp>
    </p:spTree>
    <p:extLst>
      <p:ext uri="{BB962C8B-B14F-4D97-AF65-F5344CB8AC3E}">
        <p14:creationId xmlns:p14="http://schemas.microsoft.com/office/powerpoint/2010/main" val="184699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341D62F-E1F0-4CC3-AC3D-BE161C5C7E18}"/>
              </a:ext>
            </a:extLst>
          </p:cNvPr>
          <p:cNvSpPr>
            <a:spLocks noGrp="1"/>
          </p:cNvSpPr>
          <p:nvPr>
            <p:ph idx="1"/>
          </p:nvPr>
        </p:nvSpPr>
        <p:spPr>
          <a:xfrm>
            <a:off x="380999" y="1719071"/>
            <a:ext cx="8407893" cy="3081529"/>
          </a:xfrm>
        </p:spPr>
        <p:txBody>
          <a:bodyPr>
            <a:normAutofit/>
          </a:bodyPr>
          <a:lstStyle/>
          <a:p>
            <a:r>
              <a:rPr lang="en-US" sz="3200" dirty="0"/>
              <a:t>Why avoid the passive voice?</a:t>
            </a:r>
          </a:p>
          <a:p>
            <a:pPr lvl="1"/>
            <a:r>
              <a:rPr lang="en-US" sz="3000" dirty="0"/>
              <a:t>Wordy</a:t>
            </a:r>
          </a:p>
          <a:p>
            <a:pPr lvl="1"/>
            <a:r>
              <a:rPr lang="en-US" sz="3000" dirty="0"/>
              <a:t>Removes responsibility from the subject</a:t>
            </a:r>
          </a:p>
          <a:p>
            <a:pPr lvl="1"/>
            <a:r>
              <a:rPr lang="en-US" sz="3000" dirty="0"/>
              <a:t>Uses “to be” verbs </a:t>
            </a:r>
          </a:p>
          <a:p>
            <a:pPr lvl="1"/>
            <a:r>
              <a:rPr lang="en-US" sz="3000" dirty="0"/>
              <a:t>Can be vague or confusing:</a:t>
            </a:r>
          </a:p>
          <a:p>
            <a:pPr marL="640080" lvl="2" indent="0">
              <a:buNone/>
            </a:pPr>
            <a:endParaRPr lang="en-US" sz="2800" dirty="0"/>
          </a:p>
          <a:p>
            <a:pPr marL="365760" lvl="1" indent="0">
              <a:buNone/>
            </a:pPr>
            <a:endParaRPr lang="en-US" sz="3000" dirty="0"/>
          </a:p>
        </p:txBody>
      </p:sp>
      <p:sp>
        <p:nvSpPr>
          <p:cNvPr id="3" name="Title 2">
            <a:extLst>
              <a:ext uri="{FF2B5EF4-FFF2-40B4-BE49-F238E27FC236}">
                <a16:creationId xmlns:a16="http://schemas.microsoft.com/office/drawing/2014/main" xmlns="" id="{80D907AF-D3E6-4AF7-A86A-4385811F11D0}"/>
              </a:ext>
            </a:extLst>
          </p:cNvPr>
          <p:cNvSpPr>
            <a:spLocks noGrp="1"/>
          </p:cNvSpPr>
          <p:nvPr>
            <p:ph type="title"/>
          </p:nvPr>
        </p:nvSpPr>
        <p:spPr/>
        <p:txBody>
          <a:bodyPr/>
          <a:lstStyle/>
          <a:p>
            <a:r>
              <a:rPr lang="en-US" sz="5400" dirty="0"/>
              <a:t>Avoid passive voice</a:t>
            </a:r>
          </a:p>
        </p:txBody>
      </p:sp>
    </p:spTree>
    <p:extLst>
      <p:ext uri="{BB962C8B-B14F-4D97-AF65-F5344CB8AC3E}">
        <p14:creationId xmlns:p14="http://schemas.microsoft.com/office/powerpoint/2010/main" val="3657958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9E1041A-AD29-473D-B7D5-99AEC3533299}"/>
              </a:ext>
            </a:extLst>
          </p:cNvPr>
          <p:cNvSpPr>
            <a:spLocks noGrp="1"/>
          </p:cNvSpPr>
          <p:nvPr>
            <p:ph idx="1"/>
          </p:nvPr>
        </p:nvSpPr>
        <p:spPr>
          <a:xfrm>
            <a:off x="380999" y="1719071"/>
            <a:ext cx="8407893" cy="2395729"/>
          </a:xfrm>
        </p:spPr>
        <p:txBody>
          <a:bodyPr>
            <a:normAutofit/>
          </a:bodyPr>
          <a:lstStyle/>
          <a:p>
            <a:r>
              <a:rPr lang="en-US" sz="3200" dirty="0"/>
              <a:t>Can be confusing:</a:t>
            </a:r>
          </a:p>
          <a:p>
            <a:pPr marL="45720" indent="0">
              <a:buNone/>
            </a:pPr>
            <a:endParaRPr lang="en-US" sz="3200" dirty="0"/>
          </a:p>
          <a:p>
            <a:pPr marL="45720" indent="0" algn="ctr">
              <a:buNone/>
            </a:pPr>
            <a:r>
              <a:rPr lang="en-US" sz="3200" dirty="0"/>
              <a:t>A new system of regulating the police force was set up.</a:t>
            </a:r>
          </a:p>
          <a:p>
            <a:pPr marL="45720" indent="0" algn="ctr">
              <a:buNone/>
            </a:pPr>
            <a:endParaRPr lang="en-US" sz="3200" dirty="0"/>
          </a:p>
          <a:p>
            <a:pPr marL="45720" indent="0" algn="ctr">
              <a:buNone/>
            </a:pPr>
            <a:endParaRPr lang="en-US" sz="3200" dirty="0"/>
          </a:p>
        </p:txBody>
      </p:sp>
      <p:sp>
        <p:nvSpPr>
          <p:cNvPr id="3" name="Title 2">
            <a:extLst>
              <a:ext uri="{FF2B5EF4-FFF2-40B4-BE49-F238E27FC236}">
                <a16:creationId xmlns:a16="http://schemas.microsoft.com/office/drawing/2014/main" xmlns="" id="{EF001ADE-113C-46AB-9E72-4A69875DBF41}"/>
              </a:ext>
            </a:extLst>
          </p:cNvPr>
          <p:cNvSpPr>
            <a:spLocks noGrp="1"/>
          </p:cNvSpPr>
          <p:nvPr>
            <p:ph type="title"/>
          </p:nvPr>
        </p:nvSpPr>
        <p:spPr/>
        <p:txBody>
          <a:bodyPr/>
          <a:lstStyle/>
          <a:p>
            <a:r>
              <a:rPr lang="en-US" sz="5400" dirty="0"/>
              <a:t>Avoid passive voice</a:t>
            </a:r>
          </a:p>
        </p:txBody>
      </p:sp>
      <p:sp>
        <p:nvSpPr>
          <p:cNvPr id="4" name="TextBox 3">
            <a:extLst>
              <a:ext uri="{FF2B5EF4-FFF2-40B4-BE49-F238E27FC236}">
                <a16:creationId xmlns:a16="http://schemas.microsoft.com/office/drawing/2014/main" xmlns="" id="{A81F8122-3EFF-411F-B7E7-8ECF0FE11ED5}"/>
              </a:ext>
            </a:extLst>
          </p:cNvPr>
          <p:cNvSpPr txBox="1"/>
          <p:nvPr/>
        </p:nvSpPr>
        <p:spPr>
          <a:xfrm>
            <a:off x="457200" y="4191000"/>
            <a:ext cx="8152660" cy="1077218"/>
          </a:xfrm>
          <a:prstGeom prst="rect">
            <a:avLst/>
          </a:prstGeom>
          <a:noFill/>
        </p:spPr>
        <p:txBody>
          <a:bodyPr wrap="square" rtlCol="0">
            <a:spAutoFit/>
          </a:bodyPr>
          <a:lstStyle/>
          <a:p>
            <a:pPr algn="ctr"/>
            <a:r>
              <a:rPr lang="en-US" sz="3200" dirty="0"/>
              <a:t>The governor set up a new system regulating the police force. </a:t>
            </a:r>
          </a:p>
        </p:txBody>
      </p:sp>
    </p:spTree>
    <p:extLst>
      <p:ext uri="{BB962C8B-B14F-4D97-AF65-F5344CB8AC3E}">
        <p14:creationId xmlns:p14="http://schemas.microsoft.com/office/powerpoint/2010/main" val="41350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3200" dirty="0" smtClean="0"/>
              <a:t>Passive voice can be useful (maybe 5% of the time) if:</a:t>
            </a:r>
          </a:p>
          <a:p>
            <a:pPr marL="605790" lvl="1" indent="-285750"/>
            <a:r>
              <a:rPr lang="en-US" sz="3200" dirty="0" smtClean="0"/>
              <a:t>You don’t know who/what the subject is</a:t>
            </a:r>
          </a:p>
          <a:p>
            <a:pPr marL="605790" lvl="1" indent="-285750"/>
            <a:r>
              <a:rPr lang="en-US" sz="3200" dirty="0" smtClean="0"/>
              <a:t>You intentionally want to remove responsibility from the subject</a:t>
            </a:r>
          </a:p>
          <a:p>
            <a:pPr marL="605790" lvl="1" indent="-285750"/>
            <a:r>
              <a:rPr lang="en-US" sz="3200" dirty="0" smtClean="0"/>
              <a:t>The object really is more important than the subject</a:t>
            </a:r>
          </a:p>
          <a:p>
            <a:pPr marL="605790" lvl="1" indent="-285750"/>
            <a:endParaRPr lang="en-US" dirty="0" smtClean="0"/>
          </a:p>
          <a:p>
            <a:pPr marL="605790" lvl="1" indent="-285750"/>
            <a:endParaRPr lang="en-US" dirty="0" smtClean="0"/>
          </a:p>
        </p:txBody>
      </p:sp>
      <p:sp>
        <p:nvSpPr>
          <p:cNvPr id="3" name="Title 2"/>
          <p:cNvSpPr>
            <a:spLocks noGrp="1"/>
          </p:cNvSpPr>
          <p:nvPr>
            <p:ph type="title"/>
          </p:nvPr>
        </p:nvSpPr>
        <p:spPr/>
        <p:txBody>
          <a:bodyPr/>
          <a:lstStyle/>
          <a:p>
            <a:r>
              <a:rPr lang="en-US" sz="5400" dirty="0" smtClean="0"/>
              <a:t>Avoid passive voice</a:t>
            </a:r>
            <a:endParaRPr lang="en-US" sz="5400" dirty="0"/>
          </a:p>
        </p:txBody>
      </p:sp>
    </p:spTree>
    <p:extLst>
      <p:ext uri="{BB962C8B-B14F-4D97-AF65-F5344CB8AC3E}">
        <p14:creationId xmlns:p14="http://schemas.microsoft.com/office/powerpoint/2010/main" val="1701787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2800" dirty="0" smtClean="0"/>
              <a:t>Changing a wordy clause to a phrase can maintain the meaning of a sentence while cutting out unnecessary words.</a:t>
            </a:r>
          </a:p>
          <a:p>
            <a:pPr marL="45720" indent="0">
              <a:buNone/>
            </a:pPr>
            <a:endParaRPr lang="en-US" sz="2800" dirty="0"/>
          </a:p>
          <a:p>
            <a:pPr marL="45720" indent="0">
              <a:buNone/>
            </a:pPr>
            <a:r>
              <a:rPr lang="en-US" sz="2800" dirty="0" smtClean="0"/>
              <a:t>Smith College, which was founded in 1871, is the premier all-women’s college in the United States.</a:t>
            </a:r>
            <a:endParaRPr lang="en-US" sz="2800" dirty="0"/>
          </a:p>
        </p:txBody>
      </p:sp>
      <p:sp>
        <p:nvSpPr>
          <p:cNvPr id="3" name="Title 2"/>
          <p:cNvSpPr>
            <a:spLocks noGrp="1"/>
          </p:cNvSpPr>
          <p:nvPr>
            <p:ph type="title"/>
          </p:nvPr>
        </p:nvSpPr>
        <p:spPr/>
        <p:txBody>
          <a:bodyPr/>
          <a:lstStyle/>
          <a:p>
            <a:r>
              <a:rPr lang="en-US" sz="3600" dirty="0" smtClean="0"/>
              <a:t>Change wordy clause to phrase</a:t>
            </a:r>
            <a:endParaRPr lang="en-US" sz="3600" dirty="0"/>
          </a:p>
        </p:txBody>
      </p:sp>
      <p:sp>
        <p:nvSpPr>
          <p:cNvPr id="4" name="TextBox 3"/>
          <p:cNvSpPr txBox="1"/>
          <p:nvPr/>
        </p:nvSpPr>
        <p:spPr>
          <a:xfrm>
            <a:off x="349469" y="2743200"/>
            <a:ext cx="7924800" cy="2523768"/>
          </a:xfrm>
          <a:prstGeom prst="rect">
            <a:avLst/>
          </a:prstGeom>
          <a:noFill/>
        </p:spPr>
        <p:txBody>
          <a:bodyPr wrap="square" rtlCol="0">
            <a:spAutoFit/>
          </a:bodyPr>
          <a:lstStyle/>
          <a:p>
            <a:r>
              <a:rPr lang="en-US" sz="2800" dirty="0"/>
              <a:t>Smith College, </a:t>
            </a:r>
            <a:r>
              <a:rPr lang="en-US" sz="2800" dirty="0" smtClean="0"/>
              <a:t>founded </a:t>
            </a:r>
            <a:r>
              <a:rPr lang="en-US" sz="2800" dirty="0"/>
              <a:t>in 1871, is the premier all-women’s college in the United States.</a:t>
            </a:r>
          </a:p>
          <a:p>
            <a:endParaRPr lang="en-US" sz="2800" dirty="0" smtClean="0"/>
          </a:p>
          <a:p>
            <a:r>
              <a:rPr lang="en-US" sz="2800" dirty="0" smtClean="0"/>
              <a:t>Founded in 1871, Smith College </a:t>
            </a:r>
            <a:r>
              <a:rPr lang="en-US" sz="2800" dirty="0"/>
              <a:t>is the premier all-women’s college in the United States.</a:t>
            </a:r>
          </a:p>
          <a:p>
            <a:endParaRPr lang="en-US" dirty="0"/>
          </a:p>
        </p:txBody>
      </p:sp>
    </p:spTree>
    <p:extLst>
      <p:ext uri="{BB962C8B-B14F-4D97-AF65-F5344CB8AC3E}">
        <p14:creationId xmlns:p14="http://schemas.microsoft.com/office/powerpoint/2010/main" val="41697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2800" dirty="0" smtClean="0"/>
              <a:t>Phrases can often be reduced to a single word while maintaining the meaning.</a:t>
            </a:r>
          </a:p>
          <a:p>
            <a:pPr marL="45720" indent="0">
              <a:buNone/>
            </a:pPr>
            <a:endParaRPr lang="en-US" sz="2800" dirty="0"/>
          </a:p>
          <a:p>
            <a:pPr marL="45720" indent="0">
              <a:buNone/>
            </a:pPr>
            <a:r>
              <a:rPr lang="en-US" sz="2800" dirty="0" smtClean="0"/>
              <a:t>Due to the fact that…..because</a:t>
            </a:r>
          </a:p>
          <a:p>
            <a:pPr marL="45720" indent="0">
              <a:buNone/>
            </a:pPr>
            <a:r>
              <a:rPr lang="en-US" sz="2800" dirty="0" smtClean="0"/>
              <a:t>At the present time…..presently, now</a:t>
            </a:r>
          </a:p>
          <a:p>
            <a:pPr marL="45720" indent="0">
              <a:buNone/>
            </a:pPr>
            <a:r>
              <a:rPr lang="en-US" sz="2800" dirty="0" smtClean="0"/>
              <a:t>In the event that….if</a:t>
            </a:r>
          </a:p>
          <a:p>
            <a:pPr marL="45720" indent="0">
              <a:buNone/>
            </a:pPr>
            <a:endParaRPr lang="en-US" sz="2800" dirty="0"/>
          </a:p>
        </p:txBody>
      </p:sp>
      <p:sp>
        <p:nvSpPr>
          <p:cNvPr id="3" name="Title 2"/>
          <p:cNvSpPr>
            <a:spLocks noGrp="1"/>
          </p:cNvSpPr>
          <p:nvPr>
            <p:ph type="title"/>
          </p:nvPr>
        </p:nvSpPr>
        <p:spPr/>
        <p:txBody>
          <a:bodyPr/>
          <a:lstStyle/>
          <a:p>
            <a:r>
              <a:rPr lang="en-US" dirty="0" smtClean="0"/>
              <a:t>Change wordy phrase to word</a:t>
            </a:r>
            <a:endParaRPr lang="en-US" dirty="0"/>
          </a:p>
        </p:txBody>
      </p:sp>
    </p:spTree>
    <p:extLst>
      <p:ext uri="{BB962C8B-B14F-4D97-AF65-F5344CB8AC3E}">
        <p14:creationId xmlns:p14="http://schemas.microsoft.com/office/powerpoint/2010/main" val="4212892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600" dirty="0" smtClean="0"/>
              <a:t>Rephrase the following sentence:</a:t>
            </a:r>
          </a:p>
          <a:p>
            <a:pPr marL="45720" indent="0">
              <a:buNone/>
            </a:pPr>
            <a:endParaRPr lang="en-US" sz="3600" dirty="0"/>
          </a:p>
          <a:p>
            <a:pPr marL="45720" indent="0">
              <a:buNone/>
            </a:pPr>
            <a:r>
              <a:rPr lang="en-US" sz="3600" dirty="0" smtClean="0"/>
              <a:t>Citizens who knew what was going on voted him out of office.</a:t>
            </a:r>
            <a:endParaRPr lang="en-US" sz="3600" dirty="0"/>
          </a:p>
        </p:txBody>
      </p:sp>
      <p:sp>
        <p:nvSpPr>
          <p:cNvPr id="3" name="Title 2"/>
          <p:cNvSpPr>
            <a:spLocks noGrp="1"/>
          </p:cNvSpPr>
          <p:nvPr>
            <p:ph type="title"/>
          </p:nvPr>
        </p:nvSpPr>
        <p:spPr/>
        <p:txBody>
          <a:bodyPr/>
          <a:lstStyle/>
          <a:p>
            <a:r>
              <a:rPr lang="en-US" sz="3600" dirty="0" smtClean="0"/>
              <a:t>Change wordy phrase to word</a:t>
            </a:r>
            <a:endParaRPr lang="en-US" sz="3600" dirty="0"/>
          </a:p>
        </p:txBody>
      </p:sp>
      <p:sp>
        <p:nvSpPr>
          <p:cNvPr id="4" name="TextBox 3"/>
          <p:cNvSpPr txBox="1"/>
          <p:nvPr/>
        </p:nvSpPr>
        <p:spPr>
          <a:xfrm>
            <a:off x="457200" y="2438400"/>
            <a:ext cx="7620000" cy="2862322"/>
          </a:xfrm>
          <a:prstGeom prst="rect">
            <a:avLst/>
          </a:prstGeom>
          <a:noFill/>
        </p:spPr>
        <p:txBody>
          <a:bodyPr wrap="square" rtlCol="0">
            <a:spAutoFit/>
          </a:bodyPr>
          <a:lstStyle/>
          <a:p>
            <a:r>
              <a:rPr lang="en-US" sz="3600" dirty="0" smtClean="0"/>
              <a:t>Informed citizens voted him out of office.</a:t>
            </a:r>
          </a:p>
          <a:p>
            <a:endParaRPr lang="en-US" sz="3600" dirty="0"/>
          </a:p>
          <a:p>
            <a:r>
              <a:rPr lang="en-US" sz="3600" dirty="0" smtClean="0"/>
              <a:t>Knowledgeable citizens voted him out of office. </a:t>
            </a:r>
            <a:endParaRPr lang="en-US" sz="3600" dirty="0"/>
          </a:p>
        </p:txBody>
      </p:sp>
    </p:spTree>
    <p:extLst>
      <p:ext uri="{BB962C8B-B14F-4D97-AF65-F5344CB8AC3E}">
        <p14:creationId xmlns:p14="http://schemas.microsoft.com/office/powerpoint/2010/main" val="359945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3600" dirty="0"/>
              <a:t>These are not hard, fast rules. </a:t>
            </a:r>
          </a:p>
          <a:p>
            <a:pPr marL="45720" indent="0" algn="ctr">
              <a:buNone/>
            </a:pPr>
            <a:r>
              <a:rPr lang="en-US" sz="3600" dirty="0"/>
              <a:t>You will want to break them at times</a:t>
            </a:r>
          </a:p>
          <a:p>
            <a:pPr marL="45720" indent="0" algn="ctr">
              <a:buNone/>
            </a:pPr>
            <a:r>
              <a:rPr lang="en-US" sz="3600" dirty="0" smtClean="0"/>
              <a:t>—</a:t>
            </a:r>
            <a:r>
              <a:rPr lang="en-US" sz="3600" dirty="0"/>
              <a:t>for emphasis and style—</a:t>
            </a:r>
          </a:p>
          <a:p>
            <a:pPr marL="45720" indent="0">
              <a:buNone/>
            </a:pPr>
            <a:r>
              <a:rPr lang="en-US" sz="3600" dirty="0"/>
              <a:t> </a:t>
            </a:r>
          </a:p>
          <a:p>
            <a:pPr marL="45720" indent="0" algn="ctr">
              <a:buNone/>
            </a:pPr>
            <a:r>
              <a:rPr lang="en-US" sz="3600" dirty="0"/>
              <a:t>Adhering most of the time will </a:t>
            </a:r>
          </a:p>
          <a:p>
            <a:pPr marL="45720" indent="0" algn="ctr">
              <a:buNone/>
            </a:pPr>
            <a:r>
              <a:rPr lang="en-US" sz="3600" dirty="0"/>
              <a:t>improve and elevate your writing. </a:t>
            </a:r>
          </a:p>
          <a:p>
            <a:pPr marL="45720" indent="0">
              <a:buNone/>
            </a:pPr>
            <a:endParaRPr lang="en-US" dirty="0"/>
          </a:p>
        </p:txBody>
      </p:sp>
      <p:sp>
        <p:nvSpPr>
          <p:cNvPr id="3" name="Title 2"/>
          <p:cNvSpPr>
            <a:spLocks noGrp="1"/>
          </p:cNvSpPr>
          <p:nvPr>
            <p:ph type="title"/>
          </p:nvPr>
        </p:nvSpPr>
        <p:spPr/>
        <p:txBody>
          <a:bodyPr/>
          <a:lstStyle/>
          <a:p>
            <a:r>
              <a:rPr lang="en-US" sz="6600" dirty="0"/>
              <a:t>The caveat </a:t>
            </a:r>
          </a:p>
        </p:txBody>
      </p:sp>
    </p:spTree>
    <p:extLst>
      <p:ext uri="{BB962C8B-B14F-4D97-AF65-F5344CB8AC3E}">
        <p14:creationId xmlns:p14="http://schemas.microsoft.com/office/powerpoint/2010/main" val="3225957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2200" dirty="0"/>
          </a:p>
          <a:p>
            <a:r>
              <a:rPr lang="en-US" sz="4400" dirty="0"/>
              <a:t>There is/there are</a:t>
            </a:r>
          </a:p>
          <a:p>
            <a:pPr marL="45720" indent="0">
              <a:buNone/>
            </a:pPr>
            <a:endParaRPr lang="en-US" sz="3200" dirty="0"/>
          </a:p>
          <a:p>
            <a:pPr lvl="1"/>
            <a:r>
              <a:rPr lang="en-US" sz="4200" dirty="0"/>
              <a:t> usually at the beginning of the sentence</a:t>
            </a:r>
          </a:p>
          <a:p>
            <a:pPr lvl="1"/>
            <a:r>
              <a:rPr lang="en-US" sz="4200" dirty="0"/>
              <a:t>do not make a sentence more awkward just to get rid of this.</a:t>
            </a:r>
          </a:p>
        </p:txBody>
      </p:sp>
      <p:sp>
        <p:nvSpPr>
          <p:cNvPr id="3" name="Title 2"/>
          <p:cNvSpPr>
            <a:spLocks noGrp="1"/>
          </p:cNvSpPr>
          <p:nvPr>
            <p:ph type="title"/>
          </p:nvPr>
        </p:nvSpPr>
        <p:spPr/>
        <p:txBody>
          <a:bodyPr/>
          <a:lstStyle/>
          <a:p>
            <a:r>
              <a:rPr lang="en-US" sz="4000" dirty="0"/>
              <a:t>Avoid Expletive construction</a:t>
            </a:r>
          </a:p>
        </p:txBody>
      </p:sp>
    </p:spTree>
    <p:extLst>
      <p:ext uri="{BB962C8B-B14F-4D97-AF65-F5344CB8AC3E}">
        <p14:creationId xmlns:p14="http://schemas.microsoft.com/office/powerpoint/2010/main" val="1943105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514600"/>
            <a:ext cx="8407893" cy="3124200"/>
          </a:xfrm>
        </p:spPr>
        <p:txBody>
          <a:bodyPr/>
          <a:lstStyle/>
          <a:p>
            <a:pPr marL="45720" indent="0">
              <a:buNone/>
            </a:pPr>
            <a:r>
              <a:rPr lang="en-US" sz="4400" dirty="0"/>
              <a:t>Rephrase with fewer words:</a:t>
            </a:r>
          </a:p>
          <a:p>
            <a:pPr marL="45720" indent="0">
              <a:buNone/>
            </a:pPr>
            <a:r>
              <a:rPr lang="en-US" sz="4400" dirty="0"/>
              <a:t> There are twenty-five kids who are interested in the afternoon program.</a:t>
            </a:r>
          </a:p>
          <a:p>
            <a:pPr marL="45720" indent="0">
              <a:buNone/>
            </a:pPr>
            <a:endParaRPr lang="en-US" dirty="0"/>
          </a:p>
        </p:txBody>
      </p:sp>
      <p:sp>
        <p:nvSpPr>
          <p:cNvPr id="3" name="Title 2"/>
          <p:cNvSpPr>
            <a:spLocks noGrp="1"/>
          </p:cNvSpPr>
          <p:nvPr>
            <p:ph type="title"/>
          </p:nvPr>
        </p:nvSpPr>
        <p:spPr/>
        <p:txBody>
          <a:bodyPr/>
          <a:lstStyle/>
          <a:p>
            <a:r>
              <a:rPr lang="en-US" sz="4000" dirty="0"/>
              <a:t>Avoid Expletive construction</a:t>
            </a:r>
          </a:p>
        </p:txBody>
      </p:sp>
      <p:sp>
        <p:nvSpPr>
          <p:cNvPr id="4" name="TextBox 3"/>
          <p:cNvSpPr txBox="1"/>
          <p:nvPr/>
        </p:nvSpPr>
        <p:spPr>
          <a:xfrm>
            <a:off x="685800" y="2971800"/>
            <a:ext cx="8001000" cy="1446550"/>
          </a:xfrm>
          <a:prstGeom prst="rect">
            <a:avLst/>
          </a:prstGeom>
          <a:noFill/>
        </p:spPr>
        <p:txBody>
          <a:bodyPr wrap="square" rtlCol="0">
            <a:spAutoFit/>
          </a:bodyPr>
          <a:lstStyle/>
          <a:p>
            <a:r>
              <a:rPr lang="en-US" sz="4400" dirty="0"/>
              <a:t>Twenty-five kids are interested in the afternoon program.</a:t>
            </a:r>
          </a:p>
        </p:txBody>
      </p:sp>
    </p:spTree>
    <p:extLst>
      <p:ext uri="{BB962C8B-B14F-4D97-AF65-F5344CB8AC3E}">
        <p14:creationId xmlns:p14="http://schemas.microsoft.com/office/powerpoint/2010/main" val="365073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938529"/>
          </a:xfrm>
        </p:spPr>
        <p:txBody>
          <a:bodyPr/>
          <a:lstStyle/>
          <a:p>
            <a:pPr marL="45720" indent="0">
              <a:buNone/>
            </a:pPr>
            <a:r>
              <a:rPr lang="en-US" sz="3600" dirty="0"/>
              <a:t>Avoid wordy phrases that can be condensed without losing meaning or much style.</a:t>
            </a:r>
          </a:p>
          <a:p>
            <a:pPr marL="45720" indent="0">
              <a:buNone/>
            </a:pPr>
            <a:endParaRPr lang="en-US" sz="3600" dirty="0"/>
          </a:p>
          <a:p>
            <a:endParaRPr lang="en-US" dirty="0"/>
          </a:p>
        </p:txBody>
      </p:sp>
      <p:sp>
        <p:nvSpPr>
          <p:cNvPr id="3" name="Title 2"/>
          <p:cNvSpPr>
            <a:spLocks noGrp="1"/>
          </p:cNvSpPr>
          <p:nvPr>
            <p:ph type="title"/>
          </p:nvPr>
        </p:nvSpPr>
        <p:spPr/>
        <p:txBody>
          <a:bodyPr/>
          <a:lstStyle/>
          <a:p>
            <a:r>
              <a:rPr lang="en-US" sz="4000" dirty="0"/>
              <a:t>Avoid unnecessary repetition</a:t>
            </a:r>
          </a:p>
        </p:txBody>
      </p:sp>
      <p:sp>
        <p:nvSpPr>
          <p:cNvPr id="5" name="TextBox 4"/>
          <p:cNvSpPr txBox="1"/>
          <p:nvPr/>
        </p:nvSpPr>
        <p:spPr>
          <a:xfrm>
            <a:off x="457200" y="3464066"/>
            <a:ext cx="4076700" cy="3385542"/>
          </a:xfrm>
          <a:prstGeom prst="rect">
            <a:avLst/>
          </a:prstGeom>
          <a:noFill/>
        </p:spPr>
        <p:txBody>
          <a:bodyPr wrap="square" numCol="1" rtlCol="0">
            <a:spAutoFit/>
          </a:bodyPr>
          <a:lstStyle/>
          <a:p>
            <a:pPr marL="285750" indent="-285750">
              <a:buFont typeface="Arial" panose="020B0604020202020204" pitchFamily="34" charset="0"/>
              <a:buChar char="•"/>
            </a:pPr>
            <a:r>
              <a:rPr lang="en-US" sz="2800" dirty="0"/>
              <a:t>She was taken suddenly by surprise</a:t>
            </a:r>
          </a:p>
          <a:p>
            <a:pPr marL="285750" indent="-285750">
              <a:buFont typeface="Arial" panose="020B0604020202020204" pitchFamily="34" charset="0"/>
              <a:buChar char="•"/>
            </a:pPr>
            <a:r>
              <a:rPr lang="en-US" sz="2800" dirty="0"/>
              <a:t>Cooperate together</a:t>
            </a:r>
          </a:p>
          <a:p>
            <a:pPr marL="285750" indent="-285750">
              <a:buFont typeface="Arial" panose="020B0604020202020204" pitchFamily="34" charset="0"/>
              <a:buChar char="•"/>
            </a:pPr>
            <a:r>
              <a:rPr lang="en-US" sz="2800" dirty="0"/>
              <a:t>12 noon</a:t>
            </a:r>
          </a:p>
          <a:p>
            <a:pPr marL="285750" indent="-285750">
              <a:buFont typeface="Arial" panose="020B0604020202020204" pitchFamily="34" charset="0"/>
              <a:buChar char="•"/>
            </a:pPr>
            <a:r>
              <a:rPr lang="en-US" sz="2800" dirty="0"/>
              <a:t>Personal opinion</a:t>
            </a:r>
          </a:p>
          <a:p>
            <a:pPr marL="285750" indent="-285750">
              <a:buFont typeface="Arial" panose="020B0604020202020204" pitchFamily="34" charset="0"/>
              <a:buChar char="•"/>
            </a:pPr>
            <a:r>
              <a:rPr lang="en-US" sz="2800" dirty="0"/>
              <a:t>A total of fourteen birds</a:t>
            </a:r>
          </a:p>
          <a:p>
            <a:pPr marL="285750" indent="-285750">
              <a:buFont typeface="Arial" panose="020B0604020202020204" pitchFamily="34" charset="0"/>
              <a:buChar char="•"/>
            </a:pPr>
            <a:r>
              <a:rPr lang="en-US" sz="2800" dirty="0"/>
              <a:t>Summarize briefly</a:t>
            </a:r>
          </a:p>
          <a:p>
            <a:pPr marL="285750" indent="-285750">
              <a:buFont typeface="Arial" panose="020B0604020202020204" pitchFamily="34" charset="0"/>
              <a:buChar char="•"/>
            </a:pPr>
            <a:endParaRPr lang="en-US" dirty="0"/>
          </a:p>
        </p:txBody>
      </p:sp>
      <p:sp>
        <p:nvSpPr>
          <p:cNvPr id="7" name="TextBox 6"/>
          <p:cNvSpPr txBox="1"/>
          <p:nvPr/>
        </p:nvSpPr>
        <p:spPr>
          <a:xfrm>
            <a:off x="5105400" y="3446976"/>
            <a:ext cx="33528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Circle around</a:t>
            </a:r>
          </a:p>
          <a:p>
            <a:pPr marL="285750" indent="-285750">
              <a:buFont typeface="Arial" panose="020B0604020202020204" pitchFamily="34" charset="0"/>
              <a:buChar char="•"/>
            </a:pPr>
            <a:r>
              <a:rPr lang="en-US" sz="2800" dirty="0"/>
              <a:t>Each and every</a:t>
            </a:r>
          </a:p>
          <a:p>
            <a:pPr marL="285750" indent="-285750">
              <a:buFont typeface="Arial" panose="020B0604020202020204" pitchFamily="34" charset="0"/>
              <a:buChar char="•"/>
            </a:pPr>
            <a:r>
              <a:rPr lang="en-US" sz="2800" dirty="0"/>
              <a:t>Close proximity</a:t>
            </a:r>
          </a:p>
          <a:p>
            <a:pPr marL="285750" indent="-285750">
              <a:buFont typeface="Arial" panose="020B0604020202020204" pitchFamily="34" charset="0"/>
              <a:buChar char="•"/>
            </a:pPr>
            <a:r>
              <a:rPr lang="en-US" sz="2800" dirty="0"/>
              <a:t>End result</a:t>
            </a:r>
          </a:p>
          <a:p>
            <a:pPr marL="285750" indent="-285750">
              <a:buFont typeface="Arial" panose="020B0604020202020204" pitchFamily="34" charset="0"/>
              <a:buChar char="•"/>
            </a:pPr>
            <a:r>
              <a:rPr lang="en-US" sz="2800" dirty="0"/>
              <a:t>Free gift</a:t>
            </a:r>
          </a:p>
        </p:txBody>
      </p:sp>
    </p:spTree>
    <p:extLst>
      <p:ext uri="{BB962C8B-B14F-4D97-AF65-F5344CB8AC3E}">
        <p14:creationId xmlns:p14="http://schemas.microsoft.com/office/powerpoint/2010/main" val="318499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162" y="2133600"/>
            <a:ext cx="8407893" cy="1862329"/>
          </a:xfrm>
        </p:spPr>
        <p:txBody>
          <a:bodyPr numCol="2">
            <a:normAutofit fontScale="62500" lnSpcReduction="20000"/>
          </a:bodyPr>
          <a:lstStyle/>
          <a:p>
            <a:r>
              <a:rPr lang="en-US" sz="4600" dirty="0" smtClean="0"/>
              <a:t>So</a:t>
            </a:r>
            <a:endParaRPr lang="en-US" sz="4600" dirty="0"/>
          </a:p>
          <a:p>
            <a:r>
              <a:rPr lang="en-US" sz="4600" dirty="0"/>
              <a:t>Really</a:t>
            </a:r>
          </a:p>
          <a:p>
            <a:r>
              <a:rPr lang="en-US" sz="4600" dirty="0"/>
              <a:t>Very</a:t>
            </a:r>
          </a:p>
          <a:p>
            <a:r>
              <a:rPr lang="en-US" sz="4600" dirty="0"/>
              <a:t>Pretty</a:t>
            </a:r>
          </a:p>
          <a:p>
            <a:r>
              <a:rPr lang="en-US" sz="4600" dirty="0"/>
              <a:t>Actually</a:t>
            </a:r>
          </a:p>
          <a:p>
            <a:r>
              <a:rPr lang="en-US" sz="4600" dirty="0"/>
              <a:t>Basically</a:t>
            </a:r>
          </a:p>
          <a:p>
            <a:r>
              <a:rPr lang="en-US" sz="4000" dirty="0"/>
              <a:t>Essentially</a:t>
            </a:r>
          </a:p>
          <a:p>
            <a:r>
              <a:rPr lang="en-US" sz="4000" dirty="0"/>
              <a:t>Absolutely</a:t>
            </a:r>
          </a:p>
        </p:txBody>
      </p:sp>
      <p:sp>
        <p:nvSpPr>
          <p:cNvPr id="3" name="Title 2"/>
          <p:cNvSpPr>
            <a:spLocks noGrp="1"/>
          </p:cNvSpPr>
          <p:nvPr>
            <p:ph type="title"/>
          </p:nvPr>
        </p:nvSpPr>
        <p:spPr/>
        <p:txBody>
          <a:bodyPr/>
          <a:lstStyle/>
          <a:p>
            <a:r>
              <a:rPr lang="en-US" sz="3600" dirty="0"/>
              <a:t>Avoid meaningless intensifiers</a:t>
            </a:r>
          </a:p>
        </p:txBody>
      </p:sp>
      <p:sp>
        <p:nvSpPr>
          <p:cNvPr id="4" name="TextBox 3"/>
          <p:cNvSpPr txBox="1"/>
          <p:nvPr/>
        </p:nvSpPr>
        <p:spPr>
          <a:xfrm>
            <a:off x="533400" y="4114800"/>
            <a:ext cx="8153400" cy="1569660"/>
          </a:xfrm>
          <a:prstGeom prst="rect">
            <a:avLst/>
          </a:prstGeom>
          <a:noFill/>
        </p:spPr>
        <p:txBody>
          <a:bodyPr wrap="square" rtlCol="0">
            <a:spAutoFit/>
          </a:bodyPr>
          <a:lstStyle/>
          <a:p>
            <a:r>
              <a:rPr lang="en-US" sz="3200" dirty="0"/>
              <a:t>These words are used to intensify a situation. They may be fine in speech but are generally unnecessary in writing.</a:t>
            </a:r>
          </a:p>
        </p:txBody>
      </p:sp>
    </p:spTree>
    <p:extLst>
      <p:ext uri="{BB962C8B-B14F-4D97-AF65-F5344CB8AC3E}">
        <p14:creationId xmlns:p14="http://schemas.microsoft.com/office/powerpoint/2010/main" val="2945825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2929129"/>
          </a:xfrm>
        </p:spPr>
        <p:txBody>
          <a:bodyPr>
            <a:normAutofit/>
          </a:bodyPr>
          <a:lstStyle/>
          <a:p>
            <a:pPr marL="45720" indent="0">
              <a:buNone/>
            </a:pPr>
            <a:r>
              <a:rPr lang="en-US" sz="3200" dirty="0"/>
              <a:t>What is wrong with the following sentence?</a:t>
            </a:r>
          </a:p>
          <a:p>
            <a:pPr marL="45720" indent="0">
              <a:buNone/>
            </a:pPr>
            <a:endParaRPr lang="en-US" sz="3200" dirty="0"/>
          </a:p>
          <a:p>
            <a:pPr marL="320040" lvl="1" indent="0">
              <a:buNone/>
            </a:pPr>
            <a:r>
              <a:rPr lang="en-US" sz="3000" dirty="0"/>
              <a:t>The firework show was absolutely spectacular.</a:t>
            </a:r>
          </a:p>
        </p:txBody>
      </p:sp>
      <p:sp>
        <p:nvSpPr>
          <p:cNvPr id="3" name="Title 2"/>
          <p:cNvSpPr>
            <a:spLocks noGrp="1"/>
          </p:cNvSpPr>
          <p:nvPr>
            <p:ph type="title"/>
          </p:nvPr>
        </p:nvSpPr>
        <p:spPr/>
        <p:txBody>
          <a:bodyPr/>
          <a:lstStyle/>
          <a:p>
            <a:r>
              <a:rPr lang="en-US" sz="3600" dirty="0"/>
              <a:t>Avoid meaningless intensifiers</a:t>
            </a:r>
          </a:p>
        </p:txBody>
      </p:sp>
      <p:sp>
        <p:nvSpPr>
          <p:cNvPr id="4" name="TextBox 3"/>
          <p:cNvSpPr txBox="1"/>
          <p:nvPr/>
        </p:nvSpPr>
        <p:spPr>
          <a:xfrm>
            <a:off x="914400" y="2535382"/>
            <a:ext cx="7772400" cy="2554545"/>
          </a:xfrm>
          <a:prstGeom prst="rect">
            <a:avLst/>
          </a:prstGeom>
          <a:noFill/>
        </p:spPr>
        <p:txBody>
          <a:bodyPr wrap="square" rtlCol="0">
            <a:spAutoFit/>
          </a:bodyPr>
          <a:lstStyle/>
          <a:p>
            <a:r>
              <a:rPr lang="en-US" sz="3200" dirty="0"/>
              <a:t>Things are either spectacular or they are not. If something is not all the way spectacular, use a different word. </a:t>
            </a:r>
          </a:p>
          <a:p>
            <a:endParaRPr lang="en-US" sz="3200" dirty="0"/>
          </a:p>
          <a:p>
            <a:r>
              <a:rPr lang="en-US" sz="3200" dirty="0"/>
              <a:t>Absolutely is unnecessary. </a:t>
            </a:r>
          </a:p>
        </p:txBody>
      </p:sp>
    </p:spTree>
    <p:extLst>
      <p:ext uri="{BB962C8B-B14F-4D97-AF65-F5344CB8AC3E}">
        <p14:creationId xmlns:p14="http://schemas.microsoft.com/office/powerpoint/2010/main" val="382075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3600" dirty="0"/>
              <a:t>A note on the word “so.”</a:t>
            </a:r>
          </a:p>
          <a:p>
            <a:pPr marL="45720" indent="0">
              <a:buNone/>
            </a:pPr>
            <a:endParaRPr lang="en-US" sz="3600" dirty="0"/>
          </a:p>
          <a:p>
            <a:pPr marL="45720" indent="0">
              <a:buNone/>
            </a:pPr>
            <a:r>
              <a:rPr lang="en-US" sz="3600" dirty="0"/>
              <a:t>So is often used as a degree word: I was so tired.</a:t>
            </a:r>
          </a:p>
          <a:p>
            <a:pPr marL="45720" indent="0">
              <a:buNone/>
            </a:pPr>
            <a:endParaRPr lang="en-US" sz="3600" dirty="0"/>
          </a:p>
          <a:p>
            <a:pPr marL="45720" indent="0">
              <a:buNone/>
            </a:pPr>
            <a:r>
              <a:rPr lang="en-US" sz="3600" dirty="0"/>
              <a:t>*fine for speech, but in writing, it’s vague.</a:t>
            </a:r>
          </a:p>
          <a:p>
            <a:endParaRPr lang="en-US" dirty="0"/>
          </a:p>
        </p:txBody>
      </p:sp>
      <p:sp>
        <p:nvSpPr>
          <p:cNvPr id="3" name="Title 2"/>
          <p:cNvSpPr>
            <a:spLocks noGrp="1"/>
          </p:cNvSpPr>
          <p:nvPr>
            <p:ph type="title"/>
          </p:nvPr>
        </p:nvSpPr>
        <p:spPr/>
        <p:txBody>
          <a:bodyPr/>
          <a:lstStyle/>
          <a:p>
            <a:r>
              <a:rPr lang="en-US" sz="3600" dirty="0" smtClean="0"/>
              <a:t>Avoid meaningless intensifiers</a:t>
            </a:r>
            <a:endParaRPr lang="en-US" sz="3600" dirty="0"/>
          </a:p>
        </p:txBody>
      </p:sp>
      <p:sp>
        <p:nvSpPr>
          <p:cNvPr id="4" name="TextBox 3"/>
          <p:cNvSpPr txBox="1"/>
          <p:nvPr/>
        </p:nvSpPr>
        <p:spPr>
          <a:xfrm>
            <a:off x="609600" y="1905000"/>
            <a:ext cx="7772400" cy="3816429"/>
          </a:xfrm>
          <a:prstGeom prst="rect">
            <a:avLst/>
          </a:prstGeom>
          <a:noFill/>
        </p:spPr>
        <p:txBody>
          <a:bodyPr wrap="square" rtlCol="0">
            <a:spAutoFit/>
          </a:bodyPr>
          <a:lstStyle/>
          <a:p>
            <a:r>
              <a:rPr lang="en-US" sz="3200" dirty="0"/>
              <a:t>“I was so tired I went to bed before midnight” is quite different from “I was so tired I fell asleep at 7:30 pm, with my shoes still on.”</a:t>
            </a:r>
          </a:p>
          <a:p>
            <a:endParaRPr lang="en-US" sz="3200" dirty="0"/>
          </a:p>
          <a:p>
            <a:r>
              <a:rPr lang="en-US" sz="3200" dirty="0"/>
              <a:t>You should say to what degree you were tired, hungry, angry, or excited.</a:t>
            </a:r>
          </a:p>
          <a:p>
            <a:endParaRPr lang="en-US" dirty="0"/>
          </a:p>
        </p:txBody>
      </p:sp>
    </p:spTree>
    <p:extLst>
      <p:ext uri="{BB962C8B-B14F-4D97-AF65-F5344CB8AC3E}">
        <p14:creationId xmlns:p14="http://schemas.microsoft.com/office/powerpoint/2010/main" val="421228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10714</TotalTime>
  <Words>1640</Words>
  <Application>Microsoft Office PowerPoint</Application>
  <PresentationFormat>On-screen Show (4:3)</PresentationFormat>
  <Paragraphs>185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Grid</vt:lpstr>
      <vt:lpstr>CONCISE WRITING</vt:lpstr>
      <vt:lpstr>Concise writing</vt:lpstr>
      <vt:lpstr>The caveat </vt:lpstr>
      <vt:lpstr>Avoid Expletive construction</vt:lpstr>
      <vt:lpstr>Avoid Expletive construction</vt:lpstr>
      <vt:lpstr>Avoid unnecessary repetition</vt:lpstr>
      <vt:lpstr>Avoid meaningless intensifiers</vt:lpstr>
      <vt:lpstr>Avoid meaningless intensifiers</vt:lpstr>
      <vt:lpstr>Avoid meaningless intensifiers</vt:lpstr>
      <vt:lpstr>Avoid unnecessary fillers</vt:lpstr>
      <vt:lpstr>Avoid unnecessary fillers</vt:lpstr>
      <vt:lpstr>Avoid unnecessary fillers</vt:lpstr>
      <vt:lpstr>Avoid unnecessary fillers</vt:lpstr>
      <vt:lpstr>Avoid unnecessary fillers</vt:lpstr>
      <vt:lpstr>Avoid clichés </vt:lpstr>
      <vt:lpstr>Avoid clichés </vt:lpstr>
      <vt:lpstr>Avoid vagueness</vt:lpstr>
      <vt:lpstr>Avoid heavy noun style</vt:lpstr>
      <vt:lpstr>Avoid heavy noun style</vt:lpstr>
      <vt:lpstr>Avoid heavy noun style</vt:lpstr>
      <vt:lpstr>Avoid heavy noun style</vt:lpstr>
      <vt:lpstr>Avoid passive voice</vt:lpstr>
      <vt:lpstr>Avoid passive voice</vt:lpstr>
      <vt:lpstr>Avoid passive voice</vt:lpstr>
      <vt:lpstr>Avoid passive voice</vt:lpstr>
      <vt:lpstr>Avoid passive voice</vt:lpstr>
      <vt:lpstr>Change wordy clause to phrase</vt:lpstr>
      <vt:lpstr>Change wordy phrase to word</vt:lpstr>
      <vt:lpstr>Change wordy phrase to word</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CONCISE WRITING</dc:title>
  <dc:creator>Alisha Paxton</dc:creator>
  <cp:lastModifiedBy>Alisha Paxton</cp:lastModifiedBy>
  <cp:revision>37</cp:revision>
  <dcterms:created xsi:type="dcterms:W3CDTF">2017-08-30T12:50:30Z</dcterms:created>
  <dcterms:modified xsi:type="dcterms:W3CDTF">2017-09-07T20:28:45Z</dcterms:modified>
</cp:coreProperties>
</file>