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701-E346-4B81-B900-D3995273102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B784F-AD1B-4016-A62F-F1CB6013B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4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B784F-AD1B-4016-A62F-F1CB6013B9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2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24E89582-153E-4C9E-B942-76107A6C6A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F49F10C-7E9F-4C5D-BD03-0FD2D21D70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BANE OF EVERYONE’S EXISTENCE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9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4: APPOSITIVES AND INTERRUPTOR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2206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PHRASES, LIKE ABSOLUTES, MODIFY THE WHOLE SENTENCE, NOT JUST ONE PART.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ABSOLUTES ARE MADE UP OF A NOUN AND A PARTICIPLE.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(THING) + (VERB USED AS AN ADJ)</a:t>
            </a:r>
            <a:r>
              <a:rPr lang="en-US" i="1" dirty="0" smtClean="0"/>
              <a:t>           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3276600"/>
            <a:ext cx="8534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</a:t>
            </a:r>
            <a:r>
              <a:rPr lang="en-US" sz="1600" i="1" dirty="0" smtClean="0"/>
              <a:t>LEGS QUIVERING, HE TOOK TO THE ICE.</a:t>
            </a:r>
          </a:p>
          <a:p>
            <a:r>
              <a:rPr lang="en-US" sz="1600" i="1" dirty="0"/>
              <a:t> </a:t>
            </a:r>
            <a:r>
              <a:rPr lang="en-US" sz="1600" i="1" dirty="0" smtClean="0"/>
              <a:t>                     ARMS FOLDED ACROSS HER CHEST, THE GIRL REFUSED TO GIVE IN.</a:t>
            </a:r>
          </a:p>
          <a:p>
            <a:r>
              <a:rPr lang="en-US" sz="1600" i="1" dirty="0"/>
              <a:t> </a:t>
            </a:r>
            <a:r>
              <a:rPr lang="en-US" sz="1600" i="1" dirty="0" smtClean="0"/>
              <a:t>                    THE WORKERS HEADED ACROSS THE PARKING LOT, HAVING FINISHED THEIR SHIFTS. </a:t>
            </a:r>
          </a:p>
          <a:p>
            <a:endParaRPr lang="en-US" i="1" dirty="0"/>
          </a:p>
          <a:p>
            <a:r>
              <a:rPr lang="en-US" i="1" dirty="0" smtClean="0"/>
              <a:t>NOTE THAT THE SECOND SENTENCE ALSO HAS A MODIFIER (ACROSS HER CHEST).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73628" y="3581400"/>
            <a:ext cx="13716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75656" y="3810000"/>
            <a:ext cx="278674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007591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ABSOLUTE MODIFIES OR </a:t>
            </a:r>
            <a:r>
              <a:rPr lang="en-US" b="1" u="sng" dirty="0" smtClean="0"/>
              <a:t>DESCRIBES THE WHOLE SENTENCE</a:t>
            </a:r>
            <a:r>
              <a:rPr lang="en-US" dirty="0" smtClean="0"/>
              <a:t>, NOT JUST ONE PART.</a:t>
            </a:r>
          </a:p>
          <a:p>
            <a:r>
              <a:rPr lang="en-US" b="1" u="sng" dirty="0" smtClean="0"/>
              <a:t>RULE</a:t>
            </a:r>
            <a:r>
              <a:rPr lang="en-US" dirty="0" smtClean="0"/>
              <a:t>: SET OFF ABOLUTES WITH COMMAS. 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10200" y="4038600"/>
            <a:ext cx="2514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0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4: INTERRUPTORS,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73038" lvl="1" indent="0">
              <a:buNone/>
            </a:pPr>
            <a:endParaRPr lang="en-US" sz="3000" dirty="0" smtClean="0"/>
          </a:p>
          <a:p>
            <a:pPr marL="173038" lvl="1" indent="0">
              <a:buNone/>
            </a:pPr>
            <a:endParaRPr lang="en-US" sz="3000" dirty="0"/>
          </a:p>
          <a:p>
            <a:pPr marL="173038" lvl="1" indent="0">
              <a:buNone/>
            </a:pPr>
            <a:r>
              <a:rPr lang="en-US" sz="3000" dirty="0" smtClean="0"/>
              <a:t>BASICALLY, IF YOU CAN TAKE IT OUT WITHOUT ALTERING THE MEANING OF THE BASIC SENTENCE, SET IT OFF WITH COMMAS.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891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5: 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911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RULE WITH JOINING TWO SENTENCES WITH A COMMA?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953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NEED A COMMA EVERY TIME YOU USE AND/BUT/OR/SO, ETC?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CONJUNCTIONS?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" y="2677103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NOR</a:t>
            </a:r>
          </a:p>
          <a:p>
            <a:r>
              <a:rPr lang="en-US" dirty="0" smtClean="0"/>
              <a:t>BUT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YET</a:t>
            </a:r>
          </a:p>
          <a:p>
            <a:r>
              <a:rPr lang="en-US" dirty="0" smtClean="0"/>
              <a:t>SO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15000"/>
            <a:ext cx="819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 STOLE THE BALL, AND THEN SCORED A GOAL.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2286000" y="6084332"/>
            <a:ext cx="533400" cy="3810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1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5: 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6065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COMMA + CONJUCTION= TWO </a:t>
            </a:r>
            <a:r>
              <a:rPr lang="en-US" u="sng" dirty="0" smtClean="0"/>
              <a:t>COMPLETE</a:t>
            </a:r>
            <a:r>
              <a:rPr lang="en-US" dirty="0" smtClean="0"/>
              <a:t> SENTENCES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029" y="1828800"/>
            <a:ext cx="8458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MEANS TWO OF EVERYTHING: SUBJECT, VERB, OBJECT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0590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 STOLE THE BALL AND THEN SCORED A GOAL.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236740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COMPOUND PREDICATE (VERB)</a:t>
            </a:r>
            <a:endParaRPr lang="en-US" b="1" dirty="0"/>
          </a:p>
        </p:txBody>
      </p:sp>
      <p:sp>
        <p:nvSpPr>
          <p:cNvPr id="7" name="Left Arrow 6"/>
          <p:cNvSpPr/>
          <p:nvPr/>
        </p:nvSpPr>
        <p:spPr>
          <a:xfrm>
            <a:off x="5791200" y="2367408"/>
            <a:ext cx="914400" cy="5078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114" y="3352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STOLE   BALL</a:t>
            </a:r>
          </a:p>
          <a:p>
            <a:r>
              <a:rPr lang="en-US" dirty="0" smtClean="0"/>
              <a:t>JANE     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SCORED GOAL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3962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24000" y="3657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39624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2600" y="3657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419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76500" y="3276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90800" y="4114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3657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57400" y="44196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857500" y="4419600"/>
            <a:ext cx="1905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Arrow 31"/>
          <p:cNvSpPr/>
          <p:nvPr/>
        </p:nvSpPr>
        <p:spPr>
          <a:xfrm>
            <a:off x="3200400" y="3467100"/>
            <a:ext cx="762000" cy="3429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>
            <a:off x="3200400" y="4276635"/>
            <a:ext cx="762000" cy="28592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114800" y="34671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VERB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35" name="Up Arrow 34"/>
          <p:cNvSpPr/>
          <p:nvPr/>
        </p:nvSpPr>
        <p:spPr>
          <a:xfrm>
            <a:off x="914400" y="4419599"/>
            <a:ext cx="457200" cy="838201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33400" y="541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86400" y="33528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DON’T USE A COMMA IN THESE INTSANCES.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456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32" grpId="0" animBg="1"/>
      <p:bldP spid="33" grpId="0" animBg="1"/>
      <p:bldP spid="34" grpId="0"/>
      <p:bldP spid="35" grpId="0" animBg="1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5: 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15209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COMMA + CONJUCTION= TWO </a:t>
            </a:r>
            <a:r>
              <a:rPr lang="en-US" u="sng" dirty="0"/>
              <a:t>COMPLETE</a:t>
            </a:r>
            <a:r>
              <a:rPr lang="en-US" dirty="0"/>
              <a:t> SENTENCES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JANE STOLE THE BALL, AND THEN SHE SCORED A GOAL.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2004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     STOLE    BALL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SHE        SCORED     GOAL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3505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6400" y="3200400"/>
            <a:ext cx="0" cy="600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3200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43434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4038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3962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09800" y="3500482"/>
            <a:ext cx="381000" cy="652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09900" y="3500482"/>
            <a:ext cx="114300" cy="157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19400" y="4343400"/>
            <a:ext cx="1905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43434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ft Arrow 24"/>
          <p:cNvSpPr/>
          <p:nvPr/>
        </p:nvSpPr>
        <p:spPr>
          <a:xfrm>
            <a:off x="4800600" y="3200400"/>
            <a:ext cx="1066800" cy="300082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>
            <a:off x="4800600" y="4038600"/>
            <a:ext cx="1219200" cy="3048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19800" y="3157639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SENTENCE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COMPLETE SENTENCE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" y="5029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USE A COMMA WITH </a:t>
            </a:r>
            <a:r>
              <a:rPr lang="en-US" sz="3200" smtClean="0"/>
              <a:t>THE CONJUNCTION </a:t>
            </a:r>
            <a:r>
              <a:rPr lang="en-US" sz="3200" dirty="0" smtClean="0"/>
              <a:t>IN THESE INSTANCES.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66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 animBg="1"/>
      <p:bldP spid="26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COMMAS ARE THE MOST ABUSED AND MISUSED PIECE OF PUNCTUATION.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THEY SEEM LIKE THEY SHOULD BE SIMPLE, BUT THEY’RE NOT…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91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CHECK:</a:t>
            </a:r>
            <a:r>
              <a:rPr lang="en-US" sz="2000" dirty="0"/>
              <a:t>DO YOU NEED A COMMA? IF SO, WHERE? IF NOT, WHY NOT?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I TOLD YOU JESSE, NEVER TO ASK ME THAT QUESTION AGAIN.</a:t>
            </a:r>
          </a:p>
          <a:p>
            <a:pPr marL="0" indent="0">
              <a:buNone/>
            </a:pPr>
            <a:r>
              <a:rPr lang="en-US" dirty="0" smtClean="0"/>
              <a:t>2. I MAY AS WELL NOT SPEAK IF YOU REFUSE TO EVEN LISTEN.</a:t>
            </a:r>
          </a:p>
          <a:p>
            <a:pPr marL="0" indent="0">
              <a:buNone/>
            </a:pPr>
            <a:r>
              <a:rPr lang="en-US" dirty="0" smtClean="0"/>
              <a:t>3. WE ASK THEREFORE THAT YOU KEEP THIS MATTER CONFIDENTIAL.</a:t>
            </a:r>
          </a:p>
          <a:p>
            <a:pPr marL="0" indent="0">
              <a:buNone/>
            </a:pPr>
            <a:r>
              <a:rPr lang="en-US" dirty="0" smtClean="0"/>
              <a:t>4. GIRLS, WHO HAVE RED HAIR, ARE LUCKY.</a:t>
            </a:r>
          </a:p>
          <a:p>
            <a:pPr marL="0" indent="0">
              <a:buNone/>
            </a:pPr>
            <a:r>
              <a:rPr lang="en-US" dirty="0" smtClean="0"/>
              <a:t>5. ALTHOUGH YOU MAY BE RIGHT I CANNOT TAKE YOUR WORD FOR IT.</a:t>
            </a:r>
          </a:p>
          <a:p>
            <a:pPr marL="0" indent="0">
              <a:buNone/>
            </a:pPr>
            <a:r>
              <a:rPr lang="en-US" dirty="0" smtClean="0"/>
              <a:t>6. I NEED A FEW ITEMS AT THE STORE: CLOTHESPINS, A BOTTLE OPENER AND NAPKINS.</a:t>
            </a:r>
          </a:p>
          <a:p>
            <a:pPr marL="0" indent="0">
              <a:buNone/>
            </a:pPr>
            <a:r>
              <a:rPr lang="en-US" dirty="0" smtClean="0"/>
              <a:t>7. HE SEEMS TO BE A LONELY QUIET MAN, DOESN’T HE?</a:t>
            </a:r>
          </a:p>
          <a:p>
            <a:pPr marL="0" indent="0">
              <a:buNone/>
            </a:pPr>
            <a:r>
              <a:rPr lang="en-US" dirty="0" smtClean="0"/>
              <a:t>8. I ANSWERED THE PHONE BUT SINCE NO ONE RESPONDED, I HUNG UP.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CHECK: WHAT ARE THE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WHAT’S THE RULE FOR A COMMA WITH AN INTRODUCTION?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WHAT’S THE RULE FOR COMBINING TWO SENTENCES WITH A COMMA?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ON </a:t>
            </a:r>
            <a:r>
              <a:rPr lang="en-US" smtClean="0"/>
              <a:t>EARTH IS </a:t>
            </a:r>
            <a:r>
              <a:rPr lang="en-US" dirty="0" smtClean="0"/>
              <a:t>AN APOSTITIVE? AND WHAT DO THEY HAVE TO DO WITH COMMAS?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WHAT’S THE RULE FOR COMMAS IN A SERIES?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 YOU HAVE TWO OR MORE DESCRIPTIVE WORDS (ADJECTIVES), DO YOU NEED A COMMA?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RULE 1: COMMAS IN A SERIES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987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DO I NEED THAT LAST COMMA?</a:t>
            </a:r>
          </a:p>
          <a:p>
            <a:pPr marL="0" indent="0">
              <a:buNone/>
            </a:pPr>
            <a:r>
              <a:rPr lang="en-US" sz="2000" i="1" dirty="0" smtClean="0"/>
              <a:t>I NEED A FEW THINGS FROM THE STORE: MILK, EGGS, AND BREAD.</a:t>
            </a:r>
            <a:endParaRPr lang="en-US" sz="2000" i="1" dirty="0"/>
          </a:p>
        </p:txBody>
      </p:sp>
      <p:sp>
        <p:nvSpPr>
          <p:cNvPr id="4" name="Up Arrow 3"/>
          <p:cNvSpPr/>
          <p:nvPr/>
        </p:nvSpPr>
        <p:spPr>
          <a:xfrm>
            <a:off x="5715000" y="2209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RULE: THE COMMA IS TECHINALLY </a:t>
            </a:r>
            <a:r>
              <a:rPr lang="en-US" sz="2800" b="1" dirty="0" smtClean="0"/>
              <a:t>OPTIONAL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1. THE ACADEMIC WORLD TENDS TO USE IT.</a:t>
            </a:r>
          </a:p>
          <a:p>
            <a:r>
              <a:rPr lang="en-US" sz="2800" dirty="0" smtClean="0"/>
              <a:t>    2. THE PUBLISHING WORLD TENDS TO DROP 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1127" y="495300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MY RULE: </a:t>
            </a:r>
            <a:r>
              <a:rPr lang="en-US" sz="2800" b="1" dirty="0" smtClean="0"/>
              <a:t>BE CONSISTENT</a:t>
            </a:r>
          </a:p>
          <a:p>
            <a:r>
              <a:rPr lang="en-US" sz="2800" b="1" dirty="0" smtClean="0"/>
              <a:t>*ADVICE FOR COLLEGE: ASK YOUR PROFESSOR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RULE 2: COORDINATE ADJECTIVES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12161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I NEED A COMMA?</a:t>
            </a:r>
          </a:p>
          <a:p>
            <a:pPr marL="687388" lvl="2" indent="-342900">
              <a:buAutoNum type="alphaUcPeriod"/>
            </a:pPr>
            <a:r>
              <a:rPr lang="en-US" dirty="0" smtClean="0"/>
              <a:t>I LIKE TO SKI LIGHT FLUFFY POWDER</a:t>
            </a:r>
          </a:p>
          <a:p>
            <a:pPr marL="687388" lvl="2" indent="-342900">
              <a:buAutoNum type="alphaUcPeriod"/>
            </a:pPr>
            <a:r>
              <a:rPr lang="en-US" dirty="0" smtClean="0"/>
              <a:t>SHE WORE A BRIGHTLY COLORED DRESS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590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</a:t>
            </a:r>
          </a:p>
          <a:p>
            <a:r>
              <a:rPr lang="en-US" sz="1600" dirty="0" smtClean="0"/>
              <a:t>   1. THREE OR MORE ADJECTIVES, USE AT LEAST ONE.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1400" dirty="0" smtClean="0"/>
              <a:t>I LIKE TO SKI DEEP, LIGHT FLUFFY POWDER. 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80290" y="3657600"/>
            <a:ext cx="82827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sz="1600" dirty="0" smtClean="0"/>
              <a:t>BETWEEN TWO ADJECTIVES, USE A COMMA IF BOTH OF THE FOLLOWING ARE TRUE.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A. YOU CAN PUT “AND” BETWEEN THE ADJECTIVES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4322081"/>
            <a:ext cx="655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LIKE TO SKI LIGHT AND FLUFFY POWDER.</a:t>
            </a:r>
          </a:p>
          <a:p>
            <a:r>
              <a:rPr lang="en-US" sz="1400" dirty="0" smtClean="0"/>
              <a:t> SHE WORE A BRIGHTLY AND COLORED DRESS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999189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B.  YOU COULD SWITCH THE TWO ADJECTIVES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486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LIKE TO SKI FLUFFY, LIGHT POWDER.</a:t>
            </a:r>
          </a:p>
          <a:p>
            <a:r>
              <a:rPr lang="en-US" sz="1400" dirty="0" smtClean="0"/>
              <a:t>SHE WORE A COLORED, BRIGHTLY DRESS.</a:t>
            </a:r>
            <a:endParaRPr lang="en-US" sz="1400" dirty="0"/>
          </a:p>
        </p:txBody>
      </p:sp>
      <p:pic>
        <p:nvPicPr>
          <p:cNvPr id="1026" name="Picture 2" descr="C:\Users\alisha.paxton\AppData\Local\Microsoft\Windows\Temporary Internet Files\Content.IE5\941BPKG1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67" y="554536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lisha.paxton\AppData\Local\Microsoft\Windows\Temporary Internet Files\Content.IE5\941BPKG1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667" y="431613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lisha.paxton\AppData\Local\Microsoft\Windows\Temporary Internet Files\Content.IE5\GPX3ZDEY\large-Alphabet-Letter-X-66.6-387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52161"/>
            <a:ext cx="180182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lisha.paxton\AppData\Local\Microsoft\Windows\Temporary Internet Files\Content.IE5\GPX3ZDEY\large-Alphabet-Letter-X-66.6-387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76" y="5808007"/>
            <a:ext cx="180181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83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RULE 3: INTRODUCTORY CLAUSES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911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DIFFERENCE BETWEEN A DEPENDENT AND AN INDEPENDENT CLAUSE?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WHICH CAN STAND ON ITS OWN?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96333" y="1382889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DO YOU NEED A COMMA WITH AN INTRODUCTORY CLAUSE?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514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USE A COMMA IF EITHER OF THE FOLLOWING APPLIES </a:t>
            </a:r>
          </a:p>
          <a:p>
            <a:r>
              <a:rPr lang="en-US" dirty="0"/>
              <a:t> </a:t>
            </a:r>
            <a:r>
              <a:rPr lang="en-US" dirty="0" smtClean="0"/>
              <a:t>     A. IT’S A COMPLETE BUT DEPENDENT CLAUSE</a:t>
            </a:r>
          </a:p>
          <a:p>
            <a:r>
              <a:rPr lang="en-US" dirty="0"/>
              <a:t>	</a:t>
            </a:r>
            <a:r>
              <a:rPr lang="en-US" dirty="0" smtClean="0"/>
              <a:t>HAS A SUBJECT AND VERB BUT ALSO A WORD LIKE </a:t>
            </a:r>
            <a:r>
              <a:rPr lang="en-US" i="1" dirty="0" smtClean="0"/>
              <a:t>IF, ALTHOUGH SINCE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sz="1600" i="1" dirty="0" smtClean="0"/>
              <a:t>IF SHE’S LATE TO DINNER ONE MORE TIME, I’LL MAKE HER EAT OUTSIDE.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0386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IT HAS THREE OR MORE PHRASES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</a:t>
            </a:r>
            <a:r>
              <a:rPr lang="en-US" sz="1600" i="1" dirty="0" smtClean="0"/>
              <a:t>ON OUR WAY TO GRANDMA’S HOUSE BEFORE WE GOT TO THE BRIDGE, </a:t>
            </a:r>
            <a:r>
              <a:rPr lang="en-US" sz="1600" i="1" dirty="0" smtClean="0"/>
              <a:t>….</a:t>
            </a:r>
          </a:p>
          <a:p>
            <a:endParaRPr lang="en-US" sz="1600" i="1" dirty="0"/>
          </a:p>
          <a:p>
            <a:r>
              <a:rPr lang="en-US" sz="1600" i="1" smtClean="0"/>
              <a:t>	A </a:t>
            </a:r>
            <a:r>
              <a:rPr lang="en-US" sz="1600" i="1" dirty="0" smtClean="0"/>
              <a:t>GOOD RULE OF THUMB FOR THIS ONE IS A MINIMUM OF SIX WORDS.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8990" y="1402377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WHAT’S THE DIFFERENCE BETWEEN A CLAUSE AND A PHRASE?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891" y="5562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IT ANSWERS THE QUESITON HOW, WHEN, WHERE OR WHY.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9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5" grpId="0"/>
      <p:bldP spid="6" grpId="0"/>
      <p:bldP spid="7" grpId="0"/>
      <p:bldP spid="8" grpId="0"/>
      <p:bldP spid="8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4: INTERRUPTORS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682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DO WE SET OFF NAMES AND OTHER INTERUPTERS?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NAMES AND SIMPLE INTERUPTERS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IF YOU ARE TALKING </a:t>
            </a:r>
            <a:r>
              <a:rPr lang="en-US" b="1" dirty="0" smtClean="0"/>
              <a:t>TO</a:t>
            </a:r>
            <a:r>
              <a:rPr lang="en-US" dirty="0" smtClean="0"/>
              <a:t> SOMEONE—ADDRESSING HER—SET THE NAME OFF WITH A COMMA.</a:t>
            </a:r>
          </a:p>
          <a:p>
            <a:pPr lvl="1"/>
            <a:r>
              <a:rPr lang="en-US" i="1" dirty="0"/>
              <a:t>	</a:t>
            </a:r>
            <a:r>
              <a:rPr lang="en-US" i="1" dirty="0" smtClean="0"/>
              <a:t>JENNA, WOULD YOU PLEASE LISTEN TO ME?</a:t>
            </a:r>
          </a:p>
          <a:p>
            <a:pPr lvl="1"/>
            <a:r>
              <a:rPr lang="en-US" i="1" dirty="0"/>
              <a:t> </a:t>
            </a:r>
            <a:r>
              <a:rPr lang="en-US" i="1" dirty="0" smtClean="0"/>
              <a:t>	WOULD YOU, JENNA, PLEASE LISTEN TO ME?</a:t>
            </a:r>
          </a:p>
          <a:p>
            <a:pPr lvl="1"/>
            <a:r>
              <a:rPr lang="en-US" i="1" dirty="0"/>
              <a:t>	</a:t>
            </a:r>
            <a:r>
              <a:rPr lang="en-US" i="1" dirty="0" smtClean="0"/>
              <a:t>WOULD YOU PLEASE LISTEN TO ME, JENNA?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5720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IF A WORD OR PHRASE IS UNNECESSARY, SET IT OFF WITH COMMAS.</a:t>
            </a:r>
          </a:p>
          <a:p>
            <a:pPr lvl="1"/>
            <a:r>
              <a:rPr lang="en-US" i="1" dirty="0" smtClean="0"/>
              <a:t>WE, HOWEVER, STILL BELIEVE YOU CAN ACCOMPLISH THE GOALS.</a:t>
            </a:r>
          </a:p>
          <a:p>
            <a:pPr lvl="1"/>
            <a:r>
              <a:rPr lang="en-US" i="1" dirty="0" smtClean="0"/>
              <a:t>HOWEVER, WE STILL BELIEVE YOU CAN ACCOMPLISH THE GOALS</a:t>
            </a:r>
            <a:r>
              <a:rPr lang="en-US" i="1" dirty="0" smtClean="0"/>
              <a:t>.</a:t>
            </a:r>
            <a:endParaRPr lang="en-US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HOWEVER, THEREFORE, NEVERTHELESS, OF COURSE, CONSEQUENTLY, AND MOREOVER ARE USUALLY SET OFF WITH COMMAS.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4: INTERRUPTORS--APPOSITIVES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" y="1298448"/>
            <a:ext cx="8595360" cy="2130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RULE: CERTAIN KINDS OF PHRASES CAN BE REMOVED FROM A SENTENCE WITHOUT ALTERING THE MEANING. THESE ARE TO BE SET OFF WITH COMMAS. APPOSITIVES ARE NOUN PHRASES THAT DESCRIBE ANOTHER NOUN PHRASE.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APPOSITIVE/NON-ESSENTIAL PHRASE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MY SISTER, WHO IS A LAWYER, HAS FIVE CHILDREN.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029" y="3276600"/>
            <a:ext cx="12192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3276600"/>
            <a:ext cx="18288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3276600"/>
            <a:ext cx="2057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3493923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PHRASE CAN BE TAKEN OUT WITHOUT ALTERING THE MEANING OF THE BASIC SENTENCE?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4140254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IF YOU KNOW THAT I HAVE TWO SISTERS? CAN ANYTHING BE TAKEN OUT?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800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ESSENTIAL PHRASE INCLUDED</a:t>
            </a:r>
          </a:p>
          <a:p>
            <a:pPr lvl="1"/>
            <a:r>
              <a:rPr lang="en-US" i="1" dirty="0" smtClean="0"/>
              <a:t>MY SISTER WHO IS A LAWYER HAS FIVE CHILDREN; HOWEVER, MY SISTER WHO IS A RECREATIONAL THERAPIST HAS ONLY ONE. </a:t>
            </a:r>
          </a:p>
          <a:p>
            <a:endParaRPr lang="en-US" dirty="0" smtClean="0"/>
          </a:p>
          <a:p>
            <a:r>
              <a:rPr lang="en-US" i="1" dirty="0" smtClean="0"/>
              <a:t>THE PHRASE “WHO IS A LAWYER” IS NOW NECESSARY OR ESSENTIAL AND IS </a:t>
            </a:r>
            <a:r>
              <a:rPr lang="en-US" b="1" i="1" dirty="0" smtClean="0"/>
              <a:t>NOT </a:t>
            </a:r>
            <a:r>
              <a:rPr lang="en-US" i="1" dirty="0" smtClean="0"/>
              <a:t>SET OFF WITH COMMAS.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7900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10094</TotalTime>
  <Words>1052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Soho</vt:lpstr>
      <vt:lpstr>COMMAS</vt:lpstr>
      <vt:lpstr>INTRO  </vt:lpstr>
      <vt:lpstr>QUICK CHECK:DO YOU NEED A COMMA? IF SO, WHERE? IF NOT, WHY NOT? </vt:lpstr>
      <vt:lpstr>QUICK CHECK: WHAT ARE THE RULES?</vt:lpstr>
      <vt:lpstr>RULE 1: COMMAS IN A SERIES </vt:lpstr>
      <vt:lpstr>RULE 2: COORDINATE ADJECTIVES</vt:lpstr>
      <vt:lpstr>RULE 3: INTRODUCTORY CLAUSES</vt:lpstr>
      <vt:lpstr>RULE 4: INTERRUPTORS</vt:lpstr>
      <vt:lpstr>RULE 4: INTERRUPTORS--APPOSITIVES</vt:lpstr>
      <vt:lpstr>RULE 4: APPOSITIVES AND INTERRUPTOR</vt:lpstr>
      <vt:lpstr>RULE 4: INTERRUPTORS, ETC</vt:lpstr>
      <vt:lpstr>RULE 5: COMPOUND SENTENCES</vt:lpstr>
      <vt:lpstr>Rule 5: COMPOUND SENTENCES</vt:lpstr>
      <vt:lpstr>RULE 5: COMPOUND SENTENCES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Alisha Paxton</dc:creator>
  <cp:lastModifiedBy>Alisha Paxton</cp:lastModifiedBy>
  <cp:revision>27</cp:revision>
  <dcterms:created xsi:type="dcterms:W3CDTF">2015-08-24T20:01:20Z</dcterms:created>
  <dcterms:modified xsi:type="dcterms:W3CDTF">2017-09-19T20:40:12Z</dcterms:modified>
</cp:coreProperties>
</file>